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5"/>
  </p:notesMasterIdLst>
  <p:sldIdLst>
    <p:sldId id="256" r:id="rId5"/>
    <p:sldId id="413" r:id="rId6"/>
    <p:sldId id="419" r:id="rId7"/>
    <p:sldId id="259" r:id="rId8"/>
    <p:sldId id="422" r:id="rId9"/>
    <p:sldId id="258" r:id="rId10"/>
    <p:sldId id="291" r:id="rId11"/>
    <p:sldId id="303" r:id="rId12"/>
    <p:sldId id="307" r:id="rId13"/>
    <p:sldId id="290" r:id="rId14"/>
    <p:sldId id="294" r:id="rId15"/>
    <p:sldId id="309" r:id="rId16"/>
    <p:sldId id="310" r:id="rId17"/>
    <p:sldId id="311" r:id="rId18"/>
    <p:sldId id="296" r:id="rId19"/>
    <p:sldId id="411" r:id="rId20"/>
    <p:sldId id="292" r:id="rId21"/>
    <p:sldId id="314" r:id="rId22"/>
    <p:sldId id="366" r:id="rId23"/>
    <p:sldId id="368" r:id="rId24"/>
    <p:sldId id="295" r:id="rId25"/>
    <p:sldId id="371" r:id="rId26"/>
    <p:sldId id="372" r:id="rId27"/>
    <p:sldId id="403" r:id="rId28"/>
    <p:sldId id="406" r:id="rId29"/>
    <p:sldId id="384" r:id="rId30"/>
    <p:sldId id="385" r:id="rId31"/>
    <p:sldId id="404" r:id="rId32"/>
    <p:sldId id="401" r:id="rId33"/>
    <p:sldId id="302" r:id="rId34"/>
    <p:sldId id="306" r:id="rId35"/>
    <p:sldId id="288" r:id="rId36"/>
    <p:sldId id="287" r:id="rId37"/>
    <p:sldId id="260" r:id="rId38"/>
    <p:sldId id="409" r:id="rId39"/>
    <p:sldId id="407" r:id="rId40"/>
    <p:sldId id="312" r:id="rId41"/>
    <p:sldId id="313" r:id="rId42"/>
    <p:sldId id="420" r:id="rId43"/>
    <p:sldId id="418" r:id="rId44"/>
  </p:sldIdLst>
  <p:sldSz cx="12192000" cy="6858000"/>
  <p:notesSz cx="7010400" cy="9296400"/>
  <p:embeddedFontLst>
    <p:embeddedFont>
      <p:font typeface="Cambria" panose="02040503050406030204" pitchFamily="18"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6" roundtripDataSignature="AMtx7mgb+xGpPc+IZLtYFqshZHnsU8we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AFE7"/>
    <a:srgbClr val="FEF2CD"/>
    <a:srgbClr val="A6E3B7"/>
    <a:srgbClr val="73AF48"/>
    <a:srgbClr val="008080"/>
    <a:srgbClr val="ADD1FF"/>
    <a:srgbClr val="595959"/>
    <a:srgbClr val="002060"/>
    <a:srgbClr val="5C9BD3"/>
    <a:srgbClr val="EE8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A98C86E-6F1F-4A7F-8C20-034C1E1CA2C3}">
  <a:tblStyle styleId="{7A98C86E-6F1F-4A7F-8C20-034C1E1CA2C3}" styleName="Table_0">
    <a:wholeTbl>
      <a:tcTxStyle b="off" i="off">
        <a:font>
          <a:latin typeface="Calibri"/>
          <a:ea typeface="Calibri"/>
          <a:cs typeface="Calibri"/>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tcBdr>
      </a:tcStyle>
    </a:band1H>
    <a:band2H>
      <a:tcTxStyle b="off" i="off"/>
      <a:tcStyle>
        <a:tcBdr/>
      </a:tcStyle>
    </a:band2H>
    <a:band1V>
      <a:tcTxStyle b="off" i="off"/>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cBdr>
      </a:tcStyle>
    </a:band1V>
    <a:band2V>
      <a:tcTxStyle b="off" i="off"/>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rgbClr val="000000"/>
              </a:solidFill>
              <a:prstDash val="solid"/>
              <a:round/>
              <a:headEnd type="none" w="sm" len="sm"/>
              <a:tailEnd type="none" w="sm" len="sm"/>
            </a:ln>
          </a:top>
        </a:tcBdr>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fill>
          <a:solidFill>
            <a:srgbClr val="000000"/>
          </a:solidFill>
        </a:fill>
      </a:tcStyle>
    </a:firstRow>
    <a:neCell>
      <a:tcTxStyle b="off" i="off"/>
      <a:tcStyle>
        <a:tcBdr/>
      </a:tcStyle>
    </a:neCell>
    <a:nwCell>
      <a:tcTxStyle b="off" i="off"/>
      <a:tcStyle>
        <a:tcBdr/>
      </a:tcStyle>
    </a:nwCell>
  </a:tblStyle>
  <a:tblStyle styleId="{B8B51EA7-1549-4702-B5A3-780F3697BFEB}" styleName="Table_1">
    <a:wholeTbl>
      <a:tcTxStyle b="off" i="off">
        <a:font>
          <a:latin typeface="Arial"/>
          <a:ea typeface="Arial"/>
          <a:cs typeface="Arial"/>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tcStyle>
    </a:band1H>
    <a:band2H>
      <a:tcTxStyle b="off" i="off"/>
      <a:tcStyle>
        <a:tcBdr/>
      </a:tcStyle>
    </a:band2H>
    <a:band1V>
      <a:tcTxStyle b="off"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1V>
    <a:band2V>
      <a:tcTxStyle b="off"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fill>
          <a:solidFill>
            <a:schemeClr val="accent1"/>
          </a:solidFill>
        </a:fill>
      </a:tcStyle>
    </a:firstRow>
    <a:neCell>
      <a:tcTxStyle b="off" i="off"/>
      <a:tcStyle>
        <a:tcBdr/>
      </a:tcStyle>
    </a:neCell>
    <a:nwCell>
      <a:tcTxStyle b="off" i="off"/>
      <a:tcStyle>
        <a:tcBdr/>
      </a:tcStyle>
    </a:nwCell>
  </a:tblStyle>
  <a:tblStyle styleId="{E74FED68-4D22-4517-8F86-7D58EAB5CC71}"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9BD8675-916D-4339-A0A0-8D435FF2B29E}" styleName="Table_3">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B9F0FB6-F657-49A2-8261-09E3795B0C43}" styleName="Table_4">
    <a:wholeTbl>
      <a:tcTxStyle b="off" i="off">
        <a:font>
          <a:latin typeface="Arial"/>
          <a:ea typeface="Arial"/>
          <a:cs typeface="Arial"/>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1V>
    <a:band2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17" autoAdjust="0"/>
    <p:restoredTop sz="92346" autoAdjust="0"/>
  </p:normalViewPr>
  <p:slideViewPr>
    <p:cSldViewPr snapToGrid="0">
      <p:cViewPr>
        <p:scale>
          <a:sx n="75" d="100"/>
          <a:sy n="75" d="100"/>
        </p:scale>
        <p:origin x="1044" y="4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76" Type="http://customschemas.google.com/relationships/presentationmetadata" Target="meta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77" Type="http://schemas.openxmlformats.org/officeDocument/2006/relationships/presProps" Target="presProps.xml"/><Relationship Id="rId8" Type="http://schemas.openxmlformats.org/officeDocument/2006/relationships/slide" Target="slides/slide4.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r>
              <a:rPr lang="en-US" dirty="0"/>
              <a:t>Global Maneuvers Executed (CUE+)</a:t>
            </a:r>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Global Maneuvers Executed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4FE-4599-8D49-CDBAF2DE2E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4FE-4599-8D49-CDBAF2DE2E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4FE-4599-8D49-CDBAF2DE2E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4FE-4599-8D49-CDBAF2DE2EF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4FE-4599-8D49-CDBAF2DE2EF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4FE-4599-8D49-CDBAF2DE2EF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4FE-4599-8D49-CDBAF2DE2EF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4FE-4599-8D49-CDBAF2DE2EF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4FE-4599-8D49-CDBAF2DE2EF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54FE-4599-8D49-CDBAF2DE2EF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54FE-4599-8D49-CDBAF2DE2EF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54FE-4599-8D49-CDBAF2DE2EF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54FE-4599-8D49-CDBAF2DE2EF9}"/>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54FE-4599-8D49-CDBAF2DE2EF9}"/>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54FE-4599-8D49-CDBAF2DE2EF9}"/>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54FE-4599-8D49-CDBAF2DE2EF9}"/>
              </c:ext>
            </c:extLst>
          </c:dPt>
          <c:cat>
            <c:strRef>
              <c:f>Sheet1!$A$2:$A$17</c:f>
              <c:strCache>
                <c:ptCount val="16"/>
                <c:pt idx="0">
                  <c:v>Back</c:v>
                </c:pt>
                <c:pt idx="1">
                  <c:v>Build</c:v>
                </c:pt>
                <c:pt idx="2">
                  <c:v>Bridge</c:v>
                </c:pt>
                <c:pt idx="3">
                  <c:v>Boost</c:v>
                </c:pt>
                <c:pt idx="4">
                  <c:v>Engage</c:v>
                </c:pt>
                <c:pt idx="5">
                  <c:v>Explain</c:v>
                </c:pt>
                <c:pt idx="6">
                  <c:v>Excite</c:v>
                </c:pt>
                <c:pt idx="7">
                  <c:v>Enhance</c:v>
                </c:pt>
                <c:pt idx="8">
                  <c:v>Negate</c:v>
                </c:pt>
                <c:pt idx="9">
                  <c:v>Neutralize</c:v>
                </c:pt>
                <c:pt idx="10">
                  <c:v>Narrow</c:v>
                </c:pt>
                <c:pt idx="11">
                  <c:v>Neglect</c:v>
                </c:pt>
                <c:pt idx="12">
                  <c:v>Dismiss</c:v>
                </c:pt>
                <c:pt idx="13">
                  <c:v>Distort</c:v>
                </c:pt>
                <c:pt idx="14">
                  <c:v>Dismay</c:v>
                </c:pt>
                <c:pt idx="15">
                  <c:v>Distract</c:v>
                </c:pt>
              </c:strCache>
            </c:strRef>
          </c:cat>
          <c:val>
            <c:numRef>
              <c:f>Sheet1!$B$2:$B$17</c:f>
              <c:numCache>
                <c:formatCode>General</c:formatCode>
                <c:ptCount val="16"/>
                <c:pt idx="0">
                  <c:v>15</c:v>
                </c:pt>
                <c:pt idx="1">
                  <c:v>10</c:v>
                </c:pt>
                <c:pt idx="2">
                  <c:v>10</c:v>
                </c:pt>
                <c:pt idx="3">
                  <c:v>10</c:v>
                </c:pt>
                <c:pt idx="4">
                  <c:v>5</c:v>
                </c:pt>
                <c:pt idx="5">
                  <c:v>5</c:v>
                </c:pt>
                <c:pt idx="6">
                  <c:v>5</c:v>
                </c:pt>
                <c:pt idx="7">
                  <c:v>5</c:v>
                </c:pt>
                <c:pt idx="8">
                  <c:v>4</c:v>
                </c:pt>
                <c:pt idx="9">
                  <c:v>4</c:v>
                </c:pt>
                <c:pt idx="10">
                  <c:v>4</c:v>
                </c:pt>
                <c:pt idx="11">
                  <c:v>4</c:v>
                </c:pt>
                <c:pt idx="12">
                  <c:v>8</c:v>
                </c:pt>
                <c:pt idx="13">
                  <c:v>8</c:v>
                </c:pt>
                <c:pt idx="14">
                  <c:v>10</c:v>
                </c:pt>
                <c:pt idx="15">
                  <c:v>8</c:v>
                </c:pt>
              </c:numCache>
            </c:numRef>
          </c:val>
          <c:extLst>
            <c:ext xmlns:c16="http://schemas.microsoft.com/office/drawing/2014/chart" uri="{C3380CC4-5D6E-409C-BE32-E72D297353CC}">
              <c16:uniqueId val="{00000000-DFDB-4208-AA01-02A51D32925F}"/>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2.5787840525557545E-2"/>
          <c:y val="0.1718418151773983"/>
          <c:w val="0.25598831221967994"/>
          <c:h val="0.7714296595484483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r>
              <a:rPr lang="en-US" dirty="0"/>
              <a:t>Global Maneuvers Observed (Effects)</a:t>
            </a:r>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Global Maneuver Effects Observed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F8F-41A5-B4E1-53B747AAB8B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F8F-41A5-B4E1-53B747AAB8B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F8F-41A5-B4E1-53B747AAB8B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F8F-41A5-B4E1-53B747AAB8B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F8F-41A5-B4E1-53B747AAB8B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F8F-41A5-B4E1-53B747AAB8B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F8F-41A5-B4E1-53B747AAB8B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F8F-41A5-B4E1-53B747AAB8B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0F8F-41A5-B4E1-53B747AAB8B0}"/>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0F8F-41A5-B4E1-53B747AAB8B0}"/>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0F8F-41A5-B4E1-53B747AAB8B0}"/>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0F8F-41A5-B4E1-53B747AAB8B0}"/>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0F8F-41A5-B4E1-53B747AAB8B0}"/>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0F8F-41A5-B4E1-53B747AAB8B0}"/>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0F8F-41A5-B4E1-53B747AAB8B0}"/>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0F8F-41A5-B4E1-53B747AAB8B0}"/>
              </c:ext>
            </c:extLst>
          </c:dPt>
          <c:cat>
            <c:strRef>
              <c:f>Sheet1!$A$2:$A$17</c:f>
              <c:strCache>
                <c:ptCount val="16"/>
                <c:pt idx="0">
                  <c:v>Back</c:v>
                </c:pt>
                <c:pt idx="1">
                  <c:v>Build</c:v>
                </c:pt>
                <c:pt idx="2">
                  <c:v>Bridge</c:v>
                </c:pt>
                <c:pt idx="3">
                  <c:v>Boost</c:v>
                </c:pt>
                <c:pt idx="4">
                  <c:v>Engage</c:v>
                </c:pt>
                <c:pt idx="5">
                  <c:v>Explain</c:v>
                </c:pt>
                <c:pt idx="6">
                  <c:v>Excite</c:v>
                </c:pt>
                <c:pt idx="7">
                  <c:v>Enhance</c:v>
                </c:pt>
                <c:pt idx="8">
                  <c:v>Negate</c:v>
                </c:pt>
                <c:pt idx="9">
                  <c:v>Neutralize</c:v>
                </c:pt>
                <c:pt idx="10">
                  <c:v>Narrow</c:v>
                </c:pt>
                <c:pt idx="11">
                  <c:v>Neglect</c:v>
                </c:pt>
                <c:pt idx="12">
                  <c:v>Dismiss</c:v>
                </c:pt>
                <c:pt idx="13">
                  <c:v>Distort</c:v>
                </c:pt>
                <c:pt idx="14">
                  <c:v>Dismay</c:v>
                </c:pt>
                <c:pt idx="15">
                  <c:v>Distract</c:v>
                </c:pt>
              </c:strCache>
            </c:strRef>
          </c:cat>
          <c:val>
            <c:numRef>
              <c:f>Sheet1!$B$2:$B$17</c:f>
              <c:numCache>
                <c:formatCode>General</c:formatCode>
                <c:ptCount val="16"/>
                <c:pt idx="0">
                  <c:v>20</c:v>
                </c:pt>
                <c:pt idx="1">
                  <c:v>5</c:v>
                </c:pt>
                <c:pt idx="2">
                  <c:v>5</c:v>
                </c:pt>
                <c:pt idx="3">
                  <c:v>4</c:v>
                </c:pt>
                <c:pt idx="4">
                  <c:v>3</c:v>
                </c:pt>
                <c:pt idx="5">
                  <c:v>3</c:v>
                </c:pt>
                <c:pt idx="6">
                  <c:v>2</c:v>
                </c:pt>
                <c:pt idx="7">
                  <c:v>2</c:v>
                </c:pt>
                <c:pt idx="8">
                  <c:v>4</c:v>
                </c:pt>
                <c:pt idx="9">
                  <c:v>5</c:v>
                </c:pt>
                <c:pt idx="10">
                  <c:v>6</c:v>
                </c:pt>
                <c:pt idx="11">
                  <c:v>4</c:v>
                </c:pt>
                <c:pt idx="12">
                  <c:v>10</c:v>
                </c:pt>
                <c:pt idx="13">
                  <c:v>12</c:v>
                </c:pt>
                <c:pt idx="14">
                  <c:v>15</c:v>
                </c:pt>
                <c:pt idx="15">
                  <c:v>10</c:v>
                </c:pt>
              </c:numCache>
            </c:numRef>
          </c:val>
          <c:extLst>
            <c:ext xmlns:c16="http://schemas.microsoft.com/office/drawing/2014/chart" uri="{C3380CC4-5D6E-409C-BE32-E72D297353CC}">
              <c16:uniqueId val="{00000020-0F8F-41A5-B4E1-53B747AAB8B0}"/>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4.2979734209262575E-3"/>
          <c:y val="0.1718418151773983"/>
          <c:w val="0.31186196669172128"/>
          <c:h val="0.7714296595484483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03" name="Google Shape;103;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2C596461-B77C-4D8A-E3B0-842D7DB80DBB}"/>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FB6DFCDE-5E47-0609-EBD9-67D029AB3139}"/>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14CA7BFD-621B-0E9D-2B9E-9F7B74C5DC76}"/>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A0669CAA-494F-5819-7C3D-9F39FD8F38CF}"/>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13</a:t>
            </a:fld>
            <a:endParaRPr/>
          </a:p>
        </p:txBody>
      </p:sp>
    </p:spTree>
    <p:extLst>
      <p:ext uri="{BB962C8B-B14F-4D97-AF65-F5344CB8AC3E}">
        <p14:creationId xmlns:p14="http://schemas.microsoft.com/office/powerpoint/2010/main" val="3265759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0FABB93A-1EDC-5532-F5FD-5C1413B23CC2}"/>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5576B95B-6E52-4453-EE30-275B1370FC5A}"/>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775EF313-7BD1-F223-A11A-E06774D06ED9}"/>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28B15B3E-3732-D137-7D9C-CBCD2466A4BE}"/>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14</a:t>
            </a:fld>
            <a:endParaRPr/>
          </a:p>
        </p:txBody>
      </p:sp>
    </p:spTree>
    <p:extLst>
      <p:ext uri="{BB962C8B-B14F-4D97-AF65-F5344CB8AC3E}">
        <p14:creationId xmlns:p14="http://schemas.microsoft.com/office/powerpoint/2010/main" val="3234186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1A4DED31-B4BA-467F-4130-19FE32AD3CE3}"/>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D0F102D3-D3AD-35BA-23AB-0BBB7F5EF38A}"/>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9C81B02C-22E5-48C9-4941-5B2DB7EB0AF8}"/>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550B925D-0333-FD27-2E07-960C5206BD9F}"/>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15</a:t>
            </a:fld>
            <a:endParaRPr/>
          </a:p>
        </p:txBody>
      </p:sp>
    </p:spTree>
    <p:extLst>
      <p:ext uri="{BB962C8B-B14F-4D97-AF65-F5344CB8AC3E}">
        <p14:creationId xmlns:p14="http://schemas.microsoft.com/office/powerpoint/2010/main" val="1615428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DBFA9F03-5F9B-7DE8-EAF7-476FD173FD9F}"/>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3ACDACF7-FE84-AC1B-5799-AD598FB227C3}"/>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094B577F-50F9-E748-A73B-BE3EA2923AA0}"/>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3177B497-3F54-FBFA-4928-A5F045E83390}"/>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16</a:t>
            </a:fld>
            <a:endParaRPr/>
          </a:p>
        </p:txBody>
      </p:sp>
    </p:spTree>
    <p:extLst>
      <p:ext uri="{BB962C8B-B14F-4D97-AF65-F5344CB8AC3E}">
        <p14:creationId xmlns:p14="http://schemas.microsoft.com/office/powerpoint/2010/main" val="851878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675340D0-42B2-75A0-0DE9-2F4EC9821507}"/>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B0E1C5C4-B0FB-4BE3-BB57-257740C75D7D}"/>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535EAAF3-1048-9C5B-A762-D8B2EFF4AB26}"/>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1133FB9D-49A0-8149-C47C-84D0F81314E7}"/>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17</a:t>
            </a:fld>
            <a:endParaRPr/>
          </a:p>
        </p:txBody>
      </p:sp>
    </p:spTree>
    <p:extLst>
      <p:ext uri="{BB962C8B-B14F-4D97-AF65-F5344CB8AC3E}">
        <p14:creationId xmlns:p14="http://schemas.microsoft.com/office/powerpoint/2010/main" val="3682079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ClrTx/>
              <a:buSzTx/>
              <a:defRPr/>
            </a:pPr>
            <a:r>
              <a:rPr lang="en-US" dirty="0"/>
              <a:t>The winning side is calculated by subtracting Red users from Blue users, such that positive results are Blue wins, negative results are Red wins, and Ties are zero. Results close to zero are effective ties with a small preference for Red or Blue.</a:t>
            </a:r>
          </a:p>
          <a:p>
            <a:endParaRPr lang="en-US" dirty="0"/>
          </a:p>
        </p:txBody>
      </p:sp>
      <p:sp>
        <p:nvSpPr>
          <p:cNvPr id="4" name="Slide Number Placeholder 3"/>
          <p:cNvSpPr>
            <a:spLocks noGrp="1"/>
          </p:cNvSpPr>
          <p:nvPr>
            <p:ph type="sldNum" sz="quarter" idx="5"/>
          </p:nvPr>
        </p:nvSpPr>
        <p:spPr/>
        <p:txBody>
          <a:bodyPr/>
          <a:lstStyle/>
          <a:p>
            <a:fld id="{47D97DC1-A76D-4719-BB9C-39A498641F81}" type="slidenum">
              <a:rPr lang="en-US" smtClean="0"/>
              <a:t>19</a:t>
            </a:fld>
            <a:endParaRPr lang="en-US" dirty="0"/>
          </a:p>
        </p:txBody>
      </p:sp>
    </p:spTree>
    <p:extLst>
      <p:ext uri="{BB962C8B-B14F-4D97-AF65-F5344CB8AC3E}">
        <p14:creationId xmlns:p14="http://schemas.microsoft.com/office/powerpoint/2010/main" val="3188575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C7464A82-F5D0-AE99-2204-039CF843ED40}"/>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B163D245-8BCE-ABC3-AEC2-5814F74B7C37}"/>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07590DF1-19BF-E3C1-DF90-DE6013E5D6DA}"/>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2CF7AE5B-A946-3085-91A8-A5CBF50F6725}"/>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21</a:t>
            </a:fld>
            <a:endParaRPr dirty="0"/>
          </a:p>
        </p:txBody>
      </p:sp>
    </p:spTree>
    <p:extLst>
      <p:ext uri="{BB962C8B-B14F-4D97-AF65-F5344CB8AC3E}">
        <p14:creationId xmlns:p14="http://schemas.microsoft.com/office/powerpoint/2010/main" val="3463111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CA9ED946-282E-0B7B-787B-6776FC643BA4}"/>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6196797B-973C-7C57-DF42-0C81B29A42EA}"/>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8584CC14-B916-24AE-3E1E-2125CF2E52F1}"/>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4E8C889E-D465-8E14-7935-4535FF5471F6}"/>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22</a:t>
            </a:fld>
            <a:endParaRPr/>
          </a:p>
        </p:txBody>
      </p:sp>
    </p:spTree>
    <p:extLst>
      <p:ext uri="{BB962C8B-B14F-4D97-AF65-F5344CB8AC3E}">
        <p14:creationId xmlns:p14="http://schemas.microsoft.com/office/powerpoint/2010/main" val="3481932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70D42A34-263C-FAD9-EAF8-7ECC4CEAF728}"/>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78675BF9-7C11-996E-BABB-E317974F425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A98218A8-4145-2B44-D1EA-CC11E4AB8C7D}"/>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21FF181B-76ED-F1CE-9FCE-437AF175808F}"/>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23</a:t>
            </a:fld>
            <a:endParaRPr/>
          </a:p>
        </p:txBody>
      </p:sp>
    </p:spTree>
    <p:extLst>
      <p:ext uri="{BB962C8B-B14F-4D97-AF65-F5344CB8AC3E}">
        <p14:creationId xmlns:p14="http://schemas.microsoft.com/office/powerpoint/2010/main" val="112533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DA6ABAB8-0FBD-BCAA-4FF8-10F15265466E}"/>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6108091E-A936-94A4-A81D-10D5C808752F}"/>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93D49AAC-E740-D872-307C-63A45A9B8908}"/>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787BE216-B60D-A4E7-BB4C-BC0AF7B8A0CB}"/>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24</a:t>
            </a:fld>
            <a:endParaRPr/>
          </a:p>
        </p:txBody>
      </p:sp>
    </p:spTree>
    <p:extLst>
      <p:ext uri="{BB962C8B-B14F-4D97-AF65-F5344CB8AC3E}">
        <p14:creationId xmlns:p14="http://schemas.microsoft.com/office/powerpoint/2010/main" val="2296481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11053095-4155-ACE4-FB6B-9F5619A7CDDC}"/>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9F28F1FF-5025-A78E-0C33-FBE58A1B65AE}"/>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16ED527A-1CD5-34E2-90B3-6198065EFE5B}"/>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r>
              <a:rPr lang="en-US" dirty="0"/>
              <a:t>More…</a:t>
            </a:r>
            <a:endParaRPr dirty="0"/>
          </a:p>
        </p:txBody>
      </p:sp>
      <p:sp>
        <p:nvSpPr>
          <p:cNvPr id="123" name="Google Shape;123;g227a5b56a84_0_7:notes">
            <a:extLst>
              <a:ext uri="{FF2B5EF4-FFF2-40B4-BE49-F238E27FC236}">
                <a16:creationId xmlns:a16="http://schemas.microsoft.com/office/drawing/2014/main" id="{9BB51E84-9030-FC71-6BFA-B7E0EF1C70EB}"/>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3</a:t>
            </a:fld>
            <a:endParaRPr dirty="0"/>
          </a:p>
        </p:txBody>
      </p:sp>
    </p:spTree>
    <p:extLst>
      <p:ext uri="{BB962C8B-B14F-4D97-AF65-F5344CB8AC3E}">
        <p14:creationId xmlns:p14="http://schemas.microsoft.com/office/powerpoint/2010/main" val="3507226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4E1D1-6B2C-9FDE-0816-3021C3441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9A8063-023F-E9B0-B70D-ED7370D87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C1F86-8143-8623-87F1-90A732C08F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F88C52-E5ED-E916-445C-055DC5BD746E}"/>
              </a:ext>
            </a:extLst>
          </p:cNvPr>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3133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415FC239-7204-ABC3-FCEB-0766A7C21E0A}"/>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316A280F-A820-C291-0C32-AB6AE77A68C5}"/>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2F35A905-C34B-F580-0AD9-B57F552FFE57}"/>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A35EB75D-9F9B-95AA-71AC-03793E29584A}"/>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28</a:t>
            </a:fld>
            <a:endParaRPr/>
          </a:p>
        </p:txBody>
      </p:sp>
    </p:spTree>
    <p:extLst>
      <p:ext uri="{BB962C8B-B14F-4D97-AF65-F5344CB8AC3E}">
        <p14:creationId xmlns:p14="http://schemas.microsoft.com/office/powerpoint/2010/main" val="2616860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9EBE0C97-40F1-BCCC-7454-DFFACBC15D24}"/>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77637AC0-6DA5-8D18-362E-3F391747F037}"/>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B84B402B-DD21-7BA2-46EA-BAA98621CF1C}"/>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E5CCFAC5-1BE3-119C-9EE2-B9AEAEB5E196}"/>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32</a:t>
            </a:fld>
            <a:endParaRPr/>
          </a:p>
        </p:txBody>
      </p:sp>
    </p:spTree>
    <p:extLst>
      <p:ext uri="{BB962C8B-B14F-4D97-AF65-F5344CB8AC3E}">
        <p14:creationId xmlns:p14="http://schemas.microsoft.com/office/powerpoint/2010/main" val="66311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66572E3F-2CD3-498D-5EDC-B40661805E05}"/>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6D7D7926-97AA-A01B-FF88-8D4A519DF0E6}"/>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7C9F86FC-5F59-BF19-C24E-E411822FD80D}"/>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1ABD3F25-EEAF-8177-3374-77FFBA37DE9C}"/>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33</a:t>
            </a:fld>
            <a:endParaRPr/>
          </a:p>
        </p:txBody>
      </p:sp>
    </p:spTree>
    <p:extLst>
      <p:ext uri="{BB962C8B-B14F-4D97-AF65-F5344CB8AC3E}">
        <p14:creationId xmlns:p14="http://schemas.microsoft.com/office/powerpoint/2010/main" val="2875542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FF6815F2-659F-D8D7-4E97-D2ECDCDDB1D0}"/>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61E8A122-3A89-4A94-7AC5-B05A99D6DBDB}"/>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47C020D4-987C-848C-89E6-DE478174E332}"/>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8AB86A26-0DF1-F4B8-32B9-34E1919B1C24}"/>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34</a:t>
            </a:fld>
            <a:endParaRPr/>
          </a:p>
        </p:txBody>
      </p:sp>
    </p:spTree>
    <p:extLst>
      <p:ext uri="{BB962C8B-B14F-4D97-AF65-F5344CB8AC3E}">
        <p14:creationId xmlns:p14="http://schemas.microsoft.com/office/powerpoint/2010/main" val="3679978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44818DE3-E6EC-59E5-E9DA-8E222E3A1DDD}"/>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F058D5EB-537A-3A93-A179-14519B3E188B}"/>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CB21C131-2DEB-A5DC-9B4F-20E1E13202AB}"/>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24F6887D-C365-F9BB-8FAC-B4E668E16038}"/>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37</a:t>
            </a:fld>
            <a:endParaRPr/>
          </a:p>
        </p:txBody>
      </p:sp>
    </p:spTree>
    <p:extLst>
      <p:ext uri="{BB962C8B-B14F-4D97-AF65-F5344CB8AC3E}">
        <p14:creationId xmlns:p14="http://schemas.microsoft.com/office/powerpoint/2010/main" val="4106219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74DF0600-E98B-CB50-0434-51DAF438D7A3}"/>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30B198F7-0CFF-A3AA-BEA8-10B2EE0F8C0A}"/>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48537D03-3BBE-38C5-089A-BE279982CF68}"/>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7DC6C093-6894-76E6-8197-A17B47CCF619}"/>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38</a:t>
            </a:fld>
            <a:endParaRPr/>
          </a:p>
        </p:txBody>
      </p:sp>
    </p:spTree>
    <p:extLst>
      <p:ext uri="{BB962C8B-B14F-4D97-AF65-F5344CB8AC3E}">
        <p14:creationId xmlns:p14="http://schemas.microsoft.com/office/powerpoint/2010/main" val="1286608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11053095-4155-ACE4-FB6B-9F5619A7CDDC}"/>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9F28F1FF-5025-A78E-0C33-FBE58A1B65AE}"/>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16ED527A-1CD5-34E2-90B3-6198065EFE5B}"/>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r>
              <a:rPr lang="en-US" dirty="0"/>
              <a:t>More…</a:t>
            </a:r>
            <a:endParaRPr dirty="0"/>
          </a:p>
        </p:txBody>
      </p:sp>
      <p:sp>
        <p:nvSpPr>
          <p:cNvPr id="123" name="Google Shape;123;g227a5b56a84_0_7:notes">
            <a:extLst>
              <a:ext uri="{FF2B5EF4-FFF2-40B4-BE49-F238E27FC236}">
                <a16:creationId xmlns:a16="http://schemas.microsoft.com/office/drawing/2014/main" id="{9BB51E84-9030-FC71-6BFA-B7E0EF1C70EB}"/>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4</a:t>
            </a:fld>
            <a:endParaRPr dirty="0"/>
          </a:p>
        </p:txBody>
      </p:sp>
    </p:spTree>
    <p:extLst>
      <p:ext uri="{BB962C8B-B14F-4D97-AF65-F5344CB8AC3E}">
        <p14:creationId xmlns:p14="http://schemas.microsoft.com/office/powerpoint/2010/main" val="388019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27a5b56a84_0_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5</a:t>
            </a:fld>
            <a:endParaRPr dirty="0"/>
          </a:p>
        </p:txBody>
      </p:sp>
    </p:spTree>
    <p:extLst>
      <p:ext uri="{BB962C8B-B14F-4D97-AF65-F5344CB8AC3E}">
        <p14:creationId xmlns:p14="http://schemas.microsoft.com/office/powerpoint/2010/main" val="1866384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27a5b56a84_0_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6</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thesis is to move BEND beyond a theoretical discussion framework and into an operationally relevant construct for evaluating social-cybersecurity; this is </a:t>
            </a:r>
            <a:r>
              <a:rPr lang="en-US" dirty="0" err="1"/>
              <a:t>is</a:t>
            </a:r>
            <a:r>
              <a:rPr lang="en-US" dirty="0"/>
              <a:t> accomplished by nesting BEND within current US military doctrine, identifying countermeasures to BEND maneuvers, connecting detected maneuver effects with broader BEND campaigns, and ultimately leveraging AI to develop synthetic training scenarios that closely mirror real word data with minimal human intervention.</a:t>
            </a:r>
          </a:p>
          <a:p>
            <a:endParaRPr lang="en-US" dirty="0"/>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9773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2768F0EE-B405-332E-6C78-524EF9F2B226}"/>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027D095C-5B1C-097F-8DEC-BEA29F279E3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56E4D0F9-EDBD-148A-3267-757BEA267EAF}"/>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B2FD8B8C-350D-80DD-4D8C-9ED8D17A7DD9}"/>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10</a:t>
            </a:fld>
            <a:endParaRPr/>
          </a:p>
        </p:txBody>
      </p:sp>
    </p:spTree>
    <p:extLst>
      <p:ext uri="{BB962C8B-B14F-4D97-AF65-F5344CB8AC3E}">
        <p14:creationId xmlns:p14="http://schemas.microsoft.com/office/powerpoint/2010/main" val="248923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CAAB406D-6E96-35DE-29AF-E8E331501100}"/>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4E7E6C74-8552-A960-912F-B57AE93CBAC6}"/>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87C2AD06-C8CB-A318-3A8D-9B869AD69195}"/>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r>
              <a:rPr lang="en-US" dirty="0">
                <a:solidFill>
                  <a:srgbClr val="FF0000"/>
                </a:solidFill>
              </a:rPr>
              <a:t>Picture</a:t>
            </a:r>
          </a:p>
          <a:p>
            <a:endParaRPr lang="en-US" dirty="0">
              <a:solidFill>
                <a:srgbClr val="FF0000"/>
              </a:solidFill>
            </a:endParaRPr>
          </a:p>
          <a:p>
            <a:r>
              <a:rPr lang="en-US" dirty="0">
                <a:solidFill>
                  <a:srgbClr val="FF0000"/>
                </a:solidFill>
              </a:rPr>
              <a:t>Over time</a:t>
            </a:r>
          </a:p>
          <a:p>
            <a:r>
              <a:rPr lang="en-US" dirty="0">
                <a:solidFill>
                  <a:srgbClr val="FF0000"/>
                </a:solidFill>
              </a:rPr>
              <a:t>More than one effect</a:t>
            </a:r>
          </a:p>
          <a:p>
            <a:r>
              <a:rPr lang="en-US" dirty="0">
                <a:solidFill>
                  <a:srgbClr val="FF0000"/>
                </a:solidFill>
              </a:rPr>
              <a:t>How to do </a:t>
            </a:r>
            <a:r>
              <a:rPr lang="en-US" dirty="0" err="1">
                <a:solidFill>
                  <a:srgbClr val="FF0000"/>
                </a:solidFill>
              </a:rPr>
              <a:t>Ensembler</a:t>
            </a:r>
            <a:r>
              <a:rPr lang="en-US" dirty="0">
                <a:solidFill>
                  <a:srgbClr val="FF0000"/>
                </a:solidFill>
              </a:rPr>
              <a:t> of more than one effect</a:t>
            </a:r>
          </a:p>
          <a:p>
            <a:r>
              <a:rPr lang="en-US" dirty="0">
                <a:solidFill>
                  <a:srgbClr val="FF0000"/>
                </a:solidFill>
              </a:rPr>
              <a:t>Time period of effects bounded by Day? Month</a:t>
            </a:r>
          </a:p>
          <a:p>
            <a:pPr marL="0" indent="0"/>
            <a:endParaRPr dirty="0"/>
          </a:p>
        </p:txBody>
      </p:sp>
      <p:sp>
        <p:nvSpPr>
          <p:cNvPr id="123" name="Google Shape;123;g227a5b56a84_0_7:notes">
            <a:extLst>
              <a:ext uri="{FF2B5EF4-FFF2-40B4-BE49-F238E27FC236}">
                <a16:creationId xmlns:a16="http://schemas.microsoft.com/office/drawing/2014/main" id="{AE74C391-B223-A71C-8EF7-E490E99F76AB}"/>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11</a:t>
            </a:fld>
            <a:endParaRPr/>
          </a:p>
        </p:txBody>
      </p:sp>
    </p:spTree>
    <p:extLst>
      <p:ext uri="{BB962C8B-B14F-4D97-AF65-F5344CB8AC3E}">
        <p14:creationId xmlns:p14="http://schemas.microsoft.com/office/powerpoint/2010/main" val="21973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27BD9E31-BC0C-130A-39EE-7205BFA08F47}"/>
            </a:ext>
          </a:extLst>
        </p:cNvPr>
        <p:cNvGrpSpPr/>
        <p:nvPr/>
      </p:nvGrpSpPr>
      <p:grpSpPr>
        <a:xfrm>
          <a:off x="0" y="0"/>
          <a:ext cx="0" cy="0"/>
          <a:chOff x="0" y="0"/>
          <a:chExt cx="0" cy="0"/>
        </a:xfrm>
      </p:grpSpPr>
      <p:sp>
        <p:nvSpPr>
          <p:cNvPr id="121" name="Google Shape;121;g227a5b56a84_0_7:notes">
            <a:extLst>
              <a:ext uri="{FF2B5EF4-FFF2-40B4-BE49-F238E27FC236}">
                <a16:creationId xmlns:a16="http://schemas.microsoft.com/office/drawing/2014/main" id="{12EDF9C2-86C1-830D-B10A-BF66C22B96C5}"/>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27a5b56a84_0_7:notes">
            <a:extLst>
              <a:ext uri="{FF2B5EF4-FFF2-40B4-BE49-F238E27FC236}">
                <a16:creationId xmlns:a16="http://schemas.microsoft.com/office/drawing/2014/main" id="{D6D76C4D-3852-B6D8-9483-FA29E676072C}"/>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227a5b56a84_0_7:notes">
            <a:extLst>
              <a:ext uri="{FF2B5EF4-FFF2-40B4-BE49-F238E27FC236}">
                <a16:creationId xmlns:a16="http://schemas.microsoft.com/office/drawing/2014/main" id="{714304C9-9CFE-E817-7085-B5079ABB9076}"/>
              </a:ext>
            </a:extLst>
          </p:cNvPr>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12</a:t>
            </a:fld>
            <a:endParaRPr/>
          </a:p>
        </p:txBody>
      </p:sp>
    </p:spTree>
    <p:extLst>
      <p:ext uri="{BB962C8B-B14F-4D97-AF65-F5344CB8AC3E}">
        <p14:creationId xmlns:p14="http://schemas.microsoft.com/office/powerpoint/2010/main" val="3482123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1"/>
        <p:cNvGrpSpPr/>
        <p:nvPr/>
      </p:nvGrpSpPr>
      <p:grpSpPr>
        <a:xfrm>
          <a:off x="0" y="0"/>
          <a:ext cx="0" cy="0"/>
          <a:chOff x="0" y="0"/>
          <a:chExt cx="0" cy="0"/>
        </a:xfrm>
      </p:grpSpPr>
      <p:sp>
        <p:nvSpPr>
          <p:cNvPr id="22" name="Google Shape;22;p11"/>
          <p:cNvSpPr txBox="1">
            <a:spLocks noGrp="1"/>
          </p:cNvSpPr>
          <p:nvPr>
            <p:ph type="ctrTitle"/>
          </p:nvPr>
        </p:nvSpPr>
        <p:spPr>
          <a:xfrm>
            <a:off x="1524000" y="365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477"/>
              </a:buClr>
              <a:buSzPts val="6000"/>
              <a:buFont typeface="Cambria"/>
              <a:buNone/>
              <a:defRPr sz="6000">
                <a:solidFill>
                  <a:srgbClr val="00347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1"/>
          <p:cNvSpPr txBox="1">
            <a:spLocks noGrp="1"/>
          </p:cNvSpPr>
          <p:nvPr>
            <p:ph type="subTitle" idx="1"/>
          </p:nvPr>
        </p:nvSpPr>
        <p:spPr>
          <a:xfrm>
            <a:off x="1614396" y="2855146"/>
            <a:ext cx="9019041" cy="52065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800"/>
              <a:buNone/>
              <a:defRPr sz="2800" b="1">
                <a:solidFill>
                  <a:srgbClr val="0070C0"/>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1"/>
          <p:cNvSpPr txBox="1">
            <a:spLocks noGrp="1"/>
          </p:cNvSpPr>
          <p:nvPr>
            <p:ph type="dt" idx="10"/>
          </p:nvPr>
        </p:nvSpPr>
        <p:spPr>
          <a:xfrm>
            <a:off x="838200" y="649466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4038600" y="649466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8610600" y="6494662"/>
            <a:ext cx="16576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11"/>
          <p:cNvPicPr preferRelativeResize="0"/>
          <p:nvPr/>
        </p:nvPicPr>
        <p:blipFill rotWithShape="1">
          <a:blip r:embed="rId2">
            <a:alphaModFix/>
          </a:blip>
          <a:srcRect/>
          <a:stretch/>
        </p:blipFill>
        <p:spPr>
          <a:xfrm>
            <a:off x="4232802" y="6023268"/>
            <a:ext cx="3583319" cy="333082"/>
          </a:xfrm>
          <a:prstGeom prst="rect">
            <a:avLst/>
          </a:prstGeom>
          <a:noFill/>
          <a:ln>
            <a:noFill/>
          </a:ln>
        </p:spPr>
      </p:pic>
      <p:sp>
        <p:nvSpPr>
          <p:cNvPr id="28" name="Google Shape;28;p11"/>
          <p:cNvSpPr/>
          <p:nvPr/>
        </p:nvSpPr>
        <p:spPr>
          <a:xfrm>
            <a:off x="0" y="0"/>
            <a:ext cx="329784" cy="6858000"/>
          </a:xfrm>
          <a:prstGeom prst="rect">
            <a:avLst/>
          </a:prstGeom>
          <a:gradFill>
            <a:gsLst>
              <a:gs pos="0">
                <a:srgbClr val="325A8C"/>
              </a:gs>
              <a:gs pos="50000">
                <a:srgbClr val="4883CC"/>
              </a:gs>
              <a:gs pos="100000">
                <a:srgbClr val="579DF5"/>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29;p11"/>
          <p:cNvSpPr/>
          <p:nvPr/>
        </p:nvSpPr>
        <p:spPr>
          <a:xfrm>
            <a:off x="329784" y="1486"/>
            <a:ext cx="11862216" cy="292245"/>
          </a:xfrm>
          <a:prstGeom prst="rect">
            <a:avLst/>
          </a:prstGeom>
          <a:gradFill>
            <a:gsLst>
              <a:gs pos="0">
                <a:srgbClr val="325A8C"/>
              </a:gs>
              <a:gs pos="50000">
                <a:srgbClr val="4883CC"/>
              </a:gs>
              <a:gs pos="100000">
                <a:srgbClr val="579DF5"/>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11"/>
          <p:cNvSpPr/>
          <p:nvPr/>
        </p:nvSpPr>
        <p:spPr>
          <a:xfrm>
            <a:off x="305197" y="6583603"/>
            <a:ext cx="11862216" cy="292245"/>
          </a:xfrm>
          <a:prstGeom prst="rect">
            <a:avLst/>
          </a:prstGeom>
          <a:gradFill>
            <a:gsLst>
              <a:gs pos="0">
                <a:srgbClr val="4A97E7"/>
              </a:gs>
              <a:gs pos="50000">
                <a:srgbClr val="BFD7FF"/>
              </a:gs>
              <a:gs pos="100000">
                <a:srgbClr val="F4F7FE"/>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11"/>
          <p:cNvSpPr/>
          <p:nvPr/>
        </p:nvSpPr>
        <p:spPr>
          <a:xfrm>
            <a:off x="11952612" y="0"/>
            <a:ext cx="329784" cy="6858000"/>
          </a:xfrm>
          <a:prstGeom prst="rect">
            <a:avLst/>
          </a:prstGeom>
          <a:gradFill>
            <a:gsLst>
              <a:gs pos="0">
                <a:srgbClr val="4A97E7"/>
              </a:gs>
              <a:gs pos="50000">
                <a:srgbClr val="BFD7FF"/>
              </a:gs>
              <a:gs pos="100000">
                <a:srgbClr val="F4F7F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 name="Google Shape;32;p11"/>
          <p:cNvPicPr preferRelativeResize="0"/>
          <p:nvPr/>
        </p:nvPicPr>
        <p:blipFill rotWithShape="1">
          <a:blip r:embed="rId3">
            <a:alphaModFix/>
          </a:blip>
          <a:srcRect/>
          <a:stretch/>
        </p:blipFill>
        <p:spPr>
          <a:xfrm>
            <a:off x="1369953" y="4863311"/>
            <a:ext cx="2668647" cy="1402136"/>
          </a:xfrm>
          <a:prstGeom prst="rect">
            <a:avLst/>
          </a:prstGeom>
          <a:noFill/>
          <a:ln>
            <a:noFill/>
          </a:ln>
        </p:spPr>
      </p:pic>
      <p:pic>
        <p:nvPicPr>
          <p:cNvPr id="33" name="Google Shape;33;p11"/>
          <p:cNvPicPr preferRelativeResize="0"/>
          <p:nvPr/>
        </p:nvPicPr>
        <p:blipFill rotWithShape="1">
          <a:blip r:embed="rId4">
            <a:alphaModFix/>
          </a:blip>
          <a:srcRect l="40672" r="40673"/>
          <a:stretch/>
        </p:blipFill>
        <p:spPr>
          <a:xfrm>
            <a:off x="7941618" y="4821796"/>
            <a:ext cx="2158484" cy="148516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12"/>
          <p:cNvSpPr txBox="1">
            <a:spLocks noGrp="1"/>
          </p:cNvSpPr>
          <p:nvPr>
            <p:ph type="title"/>
          </p:nvPr>
        </p:nvSpPr>
        <p:spPr>
          <a:xfrm>
            <a:off x="838200" y="148820"/>
            <a:ext cx="10515600" cy="122739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47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2"/>
          <p:cNvSpPr txBox="1">
            <a:spLocks noGrp="1"/>
          </p:cNvSpPr>
          <p:nvPr>
            <p:ph type="sldNum" idx="12"/>
          </p:nvPr>
        </p:nvSpPr>
        <p:spPr>
          <a:xfrm>
            <a:off x="8610600" y="6356350"/>
            <a:ext cx="16576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477"/>
              </a:buClr>
              <a:buSzPts val="6000"/>
              <a:buFont typeface="Cambri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888888"/>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7" name="Google Shape;4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610600" y="6356350"/>
            <a:ext cx="16576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838200" y="148820"/>
            <a:ext cx="10515600" cy="122739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47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sldNum" idx="12"/>
          </p:nvPr>
        </p:nvSpPr>
        <p:spPr>
          <a:xfrm>
            <a:off x="8610600" y="6356350"/>
            <a:ext cx="16576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839788" y="365126"/>
            <a:ext cx="10515600" cy="10159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47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5"/>
          <p:cNvSpPr txBox="1">
            <a:spLocks noGrp="1"/>
          </p:cNvSpPr>
          <p:nvPr>
            <p:ph type="body" idx="1"/>
          </p:nvPr>
        </p:nvSpPr>
        <p:spPr>
          <a:xfrm>
            <a:off x="839788" y="1681163"/>
            <a:ext cx="5157787" cy="823912"/>
          </a:xfrm>
          <a:prstGeom prst="rect">
            <a:avLst/>
          </a:prstGeom>
          <a:solidFill>
            <a:srgbClr val="1B5E93"/>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lt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5"/>
          <p:cNvSpPr txBox="1">
            <a:spLocks noGrp="1"/>
          </p:cNvSpPr>
          <p:nvPr>
            <p:ph type="body" idx="3"/>
          </p:nvPr>
        </p:nvSpPr>
        <p:spPr>
          <a:xfrm>
            <a:off x="6172200" y="1681163"/>
            <a:ext cx="5183188" cy="823912"/>
          </a:xfrm>
          <a:prstGeom prst="rect">
            <a:avLst/>
          </a:prstGeom>
          <a:solidFill>
            <a:srgbClr val="1B5E93"/>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lt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5"/>
          <p:cNvSpPr txBox="1">
            <a:spLocks noGrp="1"/>
          </p:cNvSpPr>
          <p:nvPr>
            <p:ph type="sldNum" idx="12"/>
          </p:nvPr>
        </p:nvSpPr>
        <p:spPr>
          <a:xfrm>
            <a:off x="8610600" y="6356350"/>
            <a:ext cx="16576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5"/>
        <p:cNvGrpSpPr/>
        <p:nvPr/>
      </p:nvGrpSpPr>
      <p:grpSpPr>
        <a:xfrm>
          <a:off x="0" y="0"/>
          <a:ext cx="0" cy="0"/>
          <a:chOff x="0" y="0"/>
          <a:chExt cx="0" cy="0"/>
        </a:xfrm>
      </p:grpSpPr>
      <p:sp>
        <p:nvSpPr>
          <p:cNvPr id="76" name="Google Shape;76;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8"/>
          <p:cNvSpPr txBox="1">
            <a:spLocks noGrp="1"/>
          </p:cNvSpPr>
          <p:nvPr>
            <p:ph type="sldNum" idx="12"/>
          </p:nvPr>
        </p:nvSpPr>
        <p:spPr>
          <a:xfrm>
            <a:off x="8610600" y="6356350"/>
            <a:ext cx="16576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18"/>
          <p:cNvSpPr/>
          <p:nvPr/>
        </p:nvSpPr>
        <p:spPr>
          <a:xfrm>
            <a:off x="0" y="0"/>
            <a:ext cx="185343" cy="6858000"/>
          </a:xfrm>
          <a:prstGeom prst="rect">
            <a:avLst/>
          </a:prstGeom>
          <a:gradFill>
            <a:gsLst>
              <a:gs pos="0">
                <a:srgbClr val="325A8C"/>
              </a:gs>
              <a:gs pos="50000">
                <a:srgbClr val="4883CC"/>
              </a:gs>
              <a:gs pos="100000">
                <a:srgbClr val="579DF5"/>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 name="Google Shape;82;p18"/>
          <p:cNvSpPr/>
          <p:nvPr/>
        </p:nvSpPr>
        <p:spPr>
          <a:xfrm>
            <a:off x="185344" y="1429141"/>
            <a:ext cx="4586682" cy="220197"/>
          </a:xfrm>
          <a:prstGeom prst="rect">
            <a:avLst/>
          </a:prstGeom>
          <a:gradFill>
            <a:gsLst>
              <a:gs pos="0">
                <a:srgbClr val="325A8C"/>
              </a:gs>
              <a:gs pos="50000">
                <a:srgbClr val="4883CC"/>
              </a:gs>
              <a:gs pos="100000">
                <a:srgbClr val="579DF5"/>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 name="Google Shape;83;p18"/>
          <p:cNvSpPr txBox="1">
            <a:spLocks noGrp="1"/>
          </p:cNvSpPr>
          <p:nvPr>
            <p:ph type="title"/>
          </p:nvPr>
        </p:nvSpPr>
        <p:spPr>
          <a:xfrm>
            <a:off x="839788" y="457200"/>
            <a:ext cx="3932237" cy="1600200"/>
          </a:xfrm>
          <a:prstGeom prst="rect">
            <a:avLst/>
          </a:prstGeom>
          <a:solidFill>
            <a:srgbClr val="1B5E93"/>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mbria"/>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4" name="Google Shape;84;p18"/>
          <p:cNvPicPr preferRelativeResize="0"/>
          <p:nvPr/>
        </p:nvPicPr>
        <p:blipFill rotWithShape="1">
          <a:blip r:embed="rId2">
            <a:alphaModFix/>
          </a:blip>
          <a:srcRect/>
          <a:stretch/>
        </p:blipFill>
        <p:spPr>
          <a:xfrm>
            <a:off x="10268262" y="6626377"/>
            <a:ext cx="1809989" cy="166492"/>
          </a:xfrm>
          <a:prstGeom prst="rect">
            <a:avLst/>
          </a:prstGeom>
          <a:noFill/>
          <a:ln>
            <a:noFill/>
          </a:ln>
        </p:spPr>
      </p:pic>
      <p:grpSp>
        <p:nvGrpSpPr>
          <p:cNvPr id="85" name="Google Shape;85;p18"/>
          <p:cNvGrpSpPr/>
          <p:nvPr/>
        </p:nvGrpSpPr>
        <p:grpSpPr>
          <a:xfrm>
            <a:off x="10217085" y="5953821"/>
            <a:ext cx="1912343" cy="625671"/>
            <a:chOff x="9629823" y="5840442"/>
            <a:chExt cx="2625733" cy="766304"/>
          </a:xfrm>
        </p:grpSpPr>
        <p:pic>
          <p:nvPicPr>
            <p:cNvPr id="86" name="Google Shape;86;p18"/>
            <p:cNvPicPr preferRelativeResize="0"/>
            <p:nvPr/>
          </p:nvPicPr>
          <p:blipFill rotWithShape="1">
            <a:blip r:embed="rId3">
              <a:alphaModFix/>
            </a:blip>
            <a:srcRect/>
            <a:stretch/>
          </p:blipFill>
          <p:spPr>
            <a:xfrm>
              <a:off x="10781713" y="5840442"/>
              <a:ext cx="1473843" cy="766304"/>
            </a:xfrm>
            <a:prstGeom prst="rect">
              <a:avLst/>
            </a:prstGeom>
            <a:noFill/>
            <a:ln>
              <a:noFill/>
            </a:ln>
          </p:spPr>
        </p:pic>
        <p:pic>
          <p:nvPicPr>
            <p:cNvPr id="87" name="Google Shape;87;p18"/>
            <p:cNvPicPr preferRelativeResize="0"/>
            <p:nvPr/>
          </p:nvPicPr>
          <p:blipFill rotWithShape="1">
            <a:blip r:embed="rId4">
              <a:alphaModFix/>
            </a:blip>
            <a:srcRect l="40672" r="40673"/>
            <a:stretch/>
          </p:blipFill>
          <p:spPr>
            <a:xfrm>
              <a:off x="9629823" y="5852881"/>
              <a:ext cx="1095639" cy="753865"/>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8"/>
        <p:cNvGrpSpPr/>
        <p:nvPr/>
      </p:nvGrpSpPr>
      <p:grpSpPr>
        <a:xfrm>
          <a:off x="0" y="0"/>
          <a:ext cx="0" cy="0"/>
          <a:chOff x="0" y="0"/>
          <a:chExt cx="0" cy="0"/>
        </a:xfrm>
      </p:grpSpPr>
      <p:sp>
        <p:nvSpPr>
          <p:cNvPr id="89" name="Google Shape;89;p19"/>
          <p:cNvSpPr>
            <a:spLocks noGrp="1"/>
          </p:cNvSpPr>
          <p:nvPr>
            <p:ph type="pic" idx="2"/>
          </p:nvPr>
        </p:nvSpPr>
        <p:spPr>
          <a:xfrm>
            <a:off x="5183188" y="987425"/>
            <a:ext cx="6172200" cy="4873625"/>
          </a:xfrm>
          <a:prstGeom prst="rect">
            <a:avLst/>
          </a:prstGeom>
          <a:noFill/>
          <a:ln>
            <a:noFill/>
          </a:ln>
        </p:spPr>
      </p:sp>
      <p:sp>
        <p:nvSpPr>
          <p:cNvPr id="90" name="Google Shape;90;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9"/>
          <p:cNvSpPr txBox="1">
            <a:spLocks noGrp="1"/>
          </p:cNvSpPr>
          <p:nvPr>
            <p:ph type="sldNum" idx="12"/>
          </p:nvPr>
        </p:nvSpPr>
        <p:spPr>
          <a:xfrm>
            <a:off x="8610600" y="6356350"/>
            <a:ext cx="16576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19"/>
          <p:cNvSpPr/>
          <p:nvPr/>
        </p:nvSpPr>
        <p:spPr>
          <a:xfrm>
            <a:off x="0" y="0"/>
            <a:ext cx="185343" cy="6858000"/>
          </a:xfrm>
          <a:prstGeom prst="rect">
            <a:avLst/>
          </a:prstGeom>
          <a:gradFill>
            <a:gsLst>
              <a:gs pos="0">
                <a:srgbClr val="325A8C"/>
              </a:gs>
              <a:gs pos="50000">
                <a:srgbClr val="4883CC"/>
              </a:gs>
              <a:gs pos="100000">
                <a:srgbClr val="579DF5"/>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9"/>
          <p:cNvSpPr/>
          <p:nvPr/>
        </p:nvSpPr>
        <p:spPr>
          <a:xfrm>
            <a:off x="185344" y="1429141"/>
            <a:ext cx="4586682" cy="245835"/>
          </a:xfrm>
          <a:prstGeom prst="rect">
            <a:avLst/>
          </a:prstGeom>
          <a:gradFill>
            <a:gsLst>
              <a:gs pos="0">
                <a:srgbClr val="325A8C"/>
              </a:gs>
              <a:gs pos="50000">
                <a:srgbClr val="4883CC"/>
              </a:gs>
              <a:gs pos="100000">
                <a:srgbClr val="579DF5"/>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9"/>
          <p:cNvSpPr txBox="1">
            <a:spLocks noGrp="1"/>
          </p:cNvSpPr>
          <p:nvPr>
            <p:ph type="title"/>
          </p:nvPr>
        </p:nvSpPr>
        <p:spPr>
          <a:xfrm>
            <a:off x="839788" y="457200"/>
            <a:ext cx="3932237" cy="1600200"/>
          </a:xfrm>
          <a:prstGeom prst="rect">
            <a:avLst/>
          </a:prstGeom>
          <a:solidFill>
            <a:srgbClr val="1B5E93"/>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mbria"/>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7" name="Google Shape;97;p19"/>
          <p:cNvPicPr preferRelativeResize="0"/>
          <p:nvPr/>
        </p:nvPicPr>
        <p:blipFill rotWithShape="1">
          <a:blip r:embed="rId2">
            <a:alphaModFix/>
          </a:blip>
          <a:srcRect/>
          <a:stretch/>
        </p:blipFill>
        <p:spPr>
          <a:xfrm>
            <a:off x="10268262" y="6626377"/>
            <a:ext cx="1809989" cy="166492"/>
          </a:xfrm>
          <a:prstGeom prst="rect">
            <a:avLst/>
          </a:prstGeom>
          <a:noFill/>
          <a:ln>
            <a:noFill/>
          </a:ln>
        </p:spPr>
      </p:pic>
      <p:grpSp>
        <p:nvGrpSpPr>
          <p:cNvPr id="98" name="Google Shape;98;p19"/>
          <p:cNvGrpSpPr/>
          <p:nvPr/>
        </p:nvGrpSpPr>
        <p:grpSpPr>
          <a:xfrm>
            <a:off x="10217085" y="5953821"/>
            <a:ext cx="1912343" cy="625671"/>
            <a:chOff x="9629823" y="5840442"/>
            <a:chExt cx="2625733" cy="766304"/>
          </a:xfrm>
        </p:grpSpPr>
        <p:pic>
          <p:nvPicPr>
            <p:cNvPr id="99" name="Google Shape;99;p19"/>
            <p:cNvPicPr preferRelativeResize="0"/>
            <p:nvPr/>
          </p:nvPicPr>
          <p:blipFill rotWithShape="1">
            <a:blip r:embed="rId3">
              <a:alphaModFix/>
            </a:blip>
            <a:srcRect/>
            <a:stretch/>
          </p:blipFill>
          <p:spPr>
            <a:xfrm>
              <a:off x="10781713" y="5840442"/>
              <a:ext cx="1473843" cy="766304"/>
            </a:xfrm>
            <a:prstGeom prst="rect">
              <a:avLst/>
            </a:prstGeom>
            <a:noFill/>
            <a:ln>
              <a:noFill/>
            </a:ln>
          </p:spPr>
        </p:pic>
        <p:pic>
          <p:nvPicPr>
            <p:cNvPr id="100" name="Google Shape;100;p19"/>
            <p:cNvPicPr preferRelativeResize="0"/>
            <p:nvPr/>
          </p:nvPicPr>
          <p:blipFill rotWithShape="1">
            <a:blip r:embed="rId4">
              <a:alphaModFix/>
            </a:blip>
            <a:srcRect l="40672" r="40673"/>
            <a:stretch/>
          </p:blipFill>
          <p:spPr>
            <a:xfrm>
              <a:off x="9629823" y="5852881"/>
              <a:ext cx="1095639" cy="753865"/>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838200" y="148820"/>
            <a:ext cx="10515600" cy="122739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47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sldNum" idx="12"/>
          </p:nvPr>
        </p:nvSpPr>
        <p:spPr>
          <a:xfrm>
            <a:off x="8610600" y="6356350"/>
            <a:ext cx="16576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9520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148820"/>
            <a:ext cx="10515600" cy="122739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3477"/>
              </a:buClr>
              <a:buSzPts val="4400"/>
              <a:buFont typeface="Cambria"/>
              <a:buNone/>
              <a:defRPr sz="4400" b="1" i="0" u="none" strike="noStrike" cap="none">
                <a:solidFill>
                  <a:srgbClr val="003477"/>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275687"/>
              </a:buClr>
              <a:buSzPts val="2400"/>
              <a:buFont typeface="Noto Sans Symbols"/>
              <a:buChar char="❑"/>
              <a:defRPr sz="2400" b="0" i="0" u="none" strike="noStrike" cap="none">
                <a:solidFill>
                  <a:schemeClr val="dk1"/>
                </a:solidFill>
                <a:latin typeface="Cambria"/>
                <a:ea typeface="Cambria"/>
                <a:cs typeface="Cambria"/>
                <a:sym typeface="Cambria"/>
              </a:defRPr>
            </a:lvl1pPr>
            <a:lvl2pPr marL="914400" marR="0" lvl="1" indent="-355600" algn="l" rtl="0">
              <a:lnSpc>
                <a:spcPct val="90000"/>
              </a:lnSpc>
              <a:spcBef>
                <a:spcPts val="500"/>
              </a:spcBef>
              <a:spcAft>
                <a:spcPts val="0"/>
              </a:spcAft>
              <a:buClr>
                <a:srgbClr val="275687"/>
              </a:buClr>
              <a:buSzPts val="2000"/>
              <a:buFont typeface="Noto Sans Symbols"/>
              <a:buChar char="❑"/>
              <a:defRPr sz="2000" b="0" i="0" u="none" strike="noStrike" cap="none">
                <a:solidFill>
                  <a:schemeClr val="dk1"/>
                </a:solidFill>
                <a:latin typeface="Cambria"/>
                <a:ea typeface="Cambria"/>
                <a:cs typeface="Cambria"/>
                <a:sym typeface="Cambria"/>
              </a:defRPr>
            </a:lvl2pPr>
            <a:lvl3pPr marL="1371600" marR="0" lvl="2" indent="-342900" algn="l" rtl="0">
              <a:lnSpc>
                <a:spcPct val="90000"/>
              </a:lnSpc>
              <a:spcBef>
                <a:spcPts val="500"/>
              </a:spcBef>
              <a:spcAft>
                <a:spcPts val="0"/>
              </a:spcAft>
              <a:buClr>
                <a:srgbClr val="275687"/>
              </a:buClr>
              <a:buSzPts val="1800"/>
              <a:buFont typeface="Noto Sans Symbols"/>
              <a:buChar char="❑"/>
              <a:defRPr sz="1800" b="0" i="0" u="none" strike="noStrike" cap="none">
                <a:solidFill>
                  <a:schemeClr val="dk1"/>
                </a:solidFill>
                <a:latin typeface="Cambria"/>
                <a:ea typeface="Cambria"/>
                <a:cs typeface="Cambria"/>
                <a:sym typeface="Cambria"/>
              </a:defRPr>
            </a:lvl3pPr>
            <a:lvl4pPr marL="1828800" marR="0" lvl="3" indent="-342900" algn="l" rtl="0">
              <a:lnSpc>
                <a:spcPct val="90000"/>
              </a:lnSpc>
              <a:spcBef>
                <a:spcPts val="500"/>
              </a:spcBef>
              <a:spcAft>
                <a:spcPts val="0"/>
              </a:spcAft>
              <a:buClr>
                <a:srgbClr val="275687"/>
              </a:buClr>
              <a:buSzPts val="1800"/>
              <a:buFont typeface="Noto Sans Symbols"/>
              <a:buChar char="❑"/>
              <a:defRPr sz="1800" b="0" i="0" u="none" strike="noStrike" cap="none">
                <a:solidFill>
                  <a:schemeClr val="dk1"/>
                </a:solidFill>
                <a:latin typeface="Cambria"/>
                <a:ea typeface="Cambria"/>
                <a:cs typeface="Cambria"/>
                <a:sym typeface="Cambria"/>
              </a:defRPr>
            </a:lvl4pPr>
            <a:lvl5pPr marL="2286000" marR="0" lvl="4" indent="-342900" algn="l" rtl="0">
              <a:lnSpc>
                <a:spcPct val="90000"/>
              </a:lnSpc>
              <a:spcBef>
                <a:spcPts val="500"/>
              </a:spcBef>
              <a:spcAft>
                <a:spcPts val="0"/>
              </a:spcAft>
              <a:buClr>
                <a:srgbClr val="275687"/>
              </a:buClr>
              <a:buSzPts val="1800"/>
              <a:buFont typeface="Noto Sans Symbols"/>
              <a:buChar char="❑"/>
              <a:defRPr sz="18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Test</a:t>
            </a:r>
          </a:p>
          <a:p>
            <a:pPr lvl="1"/>
            <a:r>
              <a:rPr lang="en-US" dirty="0"/>
              <a:t>Test</a:t>
            </a:r>
          </a:p>
          <a:p>
            <a:pPr lvl="2"/>
            <a:r>
              <a:rPr lang="en-US" dirty="0"/>
              <a:t>Test</a:t>
            </a:r>
          </a:p>
          <a:p>
            <a:endParaRPr dirty="0"/>
          </a:p>
        </p:txBody>
      </p:sp>
      <p:sp>
        <p:nvSpPr>
          <p:cNvPr id="12" name="Google Shape;1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000" b="0" i="0" u="none" strike="noStrike" cap="none">
                <a:solidFill>
                  <a:srgbClr val="7F7F7F"/>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000" b="0" i="0" u="none" strike="noStrike" cap="none">
                <a:solidFill>
                  <a:srgbClr val="7F7F7F"/>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0"/>
            <a:ext cx="1657662"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rgbClr val="7F7F7F"/>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0"/>
          <p:cNvPicPr preferRelativeResize="0"/>
          <p:nvPr/>
        </p:nvPicPr>
        <p:blipFill rotWithShape="1">
          <a:blip r:embed="rId10">
            <a:alphaModFix/>
          </a:blip>
          <a:srcRect/>
          <a:stretch/>
        </p:blipFill>
        <p:spPr>
          <a:xfrm>
            <a:off x="10268262" y="6626377"/>
            <a:ext cx="1809989" cy="166492"/>
          </a:xfrm>
          <a:prstGeom prst="rect">
            <a:avLst/>
          </a:prstGeom>
          <a:noFill/>
          <a:ln>
            <a:noFill/>
          </a:ln>
        </p:spPr>
      </p:pic>
      <p:sp>
        <p:nvSpPr>
          <p:cNvPr id="16" name="Google Shape;16;p10"/>
          <p:cNvSpPr/>
          <p:nvPr/>
        </p:nvSpPr>
        <p:spPr>
          <a:xfrm>
            <a:off x="0" y="0"/>
            <a:ext cx="185343" cy="6858000"/>
          </a:xfrm>
          <a:prstGeom prst="rect">
            <a:avLst/>
          </a:prstGeom>
          <a:gradFill>
            <a:gsLst>
              <a:gs pos="0">
                <a:srgbClr val="325A8C"/>
              </a:gs>
              <a:gs pos="50000">
                <a:srgbClr val="4883CC"/>
              </a:gs>
              <a:gs pos="100000">
                <a:srgbClr val="579DF5"/>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10"/>
          <p:cNvSpPr/>
          <p:nvPr/>
        </p:nvSpPr>
        <p:spPr>
          <a:xfrm>
            <a:off x="185343" y="1429141"/>
            <a:ext cx="12006657" cy="184251"/>
          </a:xfrm>
          <a:prstGeom prst="rect">
            <a:avLst/>
          </a:prstGeom>
          <a:gradFill>
            <a:gsLst>
              <a:gs pos="0">
                <a:srgbClr val="325A8C"/>
              </a:gs>
              <a:gs pos="50000">
                <a:srgbClr val="4883CC"/>
              </a:gs>
              <a:gs pos="100000">
                <a:srgbClr val="579DF5"/>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8" name="Google Shape;18;p10"/>
          <p:cNvGrpSpPr/>
          <p:nvPr/>
        </p:nvGrpSpPr>
        <p:grpSpPr>
          <a:xfrm>
            <a:off x="10217085" y="5953821"/>
            <a:ext cx="1912343" cy="625671"/>
            <a:chOff x="9629823" y="5840442"/>
            <a:chExt cx="2625733" cy="766304"/>
          </a:xfrm>
        </p:grpSpPr>
        <p:pic>
          <p:nvPicPr>
            <p:cNvPr id="19" name="Google Shape;19;p10"/>
            <p:cNvPicPr preferRelativeResize="0"/>
            <p:nvPr/>
          </p:nvPicPr>
          <p:blipFill rotWithShape="1">
            <a:blip r:embed="rId11">
              <a:alphaModFix/>
            </a:blip>
            <a:srcRect/>
            <a:stretch/>
          </p:blipFill>
          <p:spPr>
            <a:xfrm>
              <a:off x="10781713" y="5840442"/>
              <a:ext cx="1473843" cy="766304"/>
            </a:xfrm>
            <a:prstGeom prst="rect">
              <a:avLst/>
            </a:prstGeom>
            <a:noFill/>
            <a:ln>
              <a:noFill/>
            </a:ln>
          </p:spPr>
        </p:pic>
        <p:pic>
          <p:nvPicPr>
            <p:cNvPr id="20" name="Google Shape;20;p10"/>
            <p:cNvPicPr preferRelativeResize="0"/>
            <p:nvPr/>
          </p:nvPicPr>
          <p:blipFill rotWithShape="1">
            <a:blip r:embed="rId12">
              <a:alphaModFix/>
            </a:blip>
            <a:srcRect l="40672" r="40673"/>
            <a:stretch/>
          </p:blipFill>
          <p:spPr>
            <a:xfrm>
              <a:off x="9629823" y="5852881"/>
              <a:ext cx="1095639" cy="753865"/>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7" r:id="rId6"/>
    <p:sldLayoutId id="2147483658" r:id="rId7"/>
    <p:sldLayoutId id="214748365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76200" marR="0" lvl="0" indent="0" algn="l" rtl="0">
        <a:lnSpc>
          <a:spcPct val="100000"/>
        </a:lnSpc>
        <a:spcBef>
          <a:spcPts val="0"/>
        </a:spcBef>
        <a:spcAft>
          <a:spcPts val="0"/>
        </a:spcAft>
        <a:buClr>
          <a:srgbClr val="000000"/>
        </a:buClr>
        <a:buFont typeface="Arial" panose="020B0604020202020204" pitchFamily="34" charset="0"/>
        <a:buNone/>
        <a:defRPr sz="1400" b="0" i="0" u="none" strike="noStrike" cap="none">
          <a:solidFill>
            <a:srgbClr val="000000"/>
          </a:solidFill>
          <a:latin typeface="Arial"/>
          <a:ea typeface="Arial"/>
          <a:cs typeface="Arial"/>
          <a:sym typeface="Arial"/>
        </a:defRPr>
      </a:lvl1pPr>
      <a:lvl2pPr marL="558800" marR="0" lvl="1" indent="0" algn="l" rtl="0">
        <a:lnSpc>
          <a:spcPct val="100000"/>
        </a:lnSpc>
        <a:spcBef>
          <a:spcPts val="0"/>
        </a:spcBef>
        <a:spcAft>
          <a:spcPts val="0"/>
        </a:spcAft>
        <a:buClr>
          <a:srgbClr val="000000"/>
        </a:buClr>
        <a:buFontTx/>
        <a:buNone/>
        <a:defRPr sz="1400" b="0" i="0" u="none" strike="noStrike" cap="none">
          <a:solidFill>
            <a:srgbClr val="000000"/>
          </a:solidFill>
          <a:latin typeface="Arial"/>
          <a:ea typeface="Arial"/>
          <a:cs typeface="Arial"/>
          <a:sym typeface="Arial"/>
        </a:defRPr>
      </a:lvl2pPr>
      <a:lvl3pPr marL="1028700" marR="0" lvl="2" indent="0" algn="l" rtl="0">
        <a:lnSpc>
          <a:spcPct val="100000"/>
        </a:lnSpc>
        <a:spcBef>
          <a:spcPts val="0"/>
        </a:spcBef>
        <a:spcAft>
          <a:spcPts val="0"/>
        </a:spcAft>
        <a:buClr>
          <a:srgbClr val="000000"/>
        </a:buClr>
        <a:buFontTx/>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package" Target="../embeddings/Microsoft_Excel_Worksheet4.xlsx"/><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1524000" y="365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3477"/>
              </a:buClr>
              <a:buSzPts val="4400"/>
              <a:buFont typeface="Cambria"/>
              <a:buNone/>
            </a:pPr>
            <a:r>
              <a:rPr lang="en-US" sz="4400" dirty="0"/>
              <a:t>AI-Enabled Social Cyber Maneuver Detection and Creation</a:t>
            </a:r>
            <a:endParaRPr dirty="0"/>
          </a:p>
        </p:txBody>
      </p:sp>
      <p:sp>
        <p:nvSpPr>
          <p:cNvPr id="106" name="Google Shape;106;p1"/>
          <p:cNvSpPr txBox="1">
            <a:spLocks noGrp="1"/>
          </p:cNvSpPr>
          <p:nvPr>
            <p:ph type="subTitle" idx="1"/>
          </p:nvPr>
        </p:nvSpPr>
        <p:spPr>
          <a:xfrm>
            <a:off x="1614396" y="2855146"/>
            <a:ext cx="9019041" cy="520655"/>
          </a:xfrm>
          <a:prstGeom prst="rect">
            <a:avLst/>
          </a:prstGeom>
          <a:noFill/>
          <a:ln>
            <a:noFill/>
          </a:ln>
        </p:spPr>
        <p:txBody>
          <a:bodyPr spcFirstLastPara="1" wrap="square" lIns="91425" tIns="45700" rIns="91425" bIns="45700" anchor="t" anchorCtr="0">
            <a:normAutofit fontScale="40000" lnSpcReduction="20000"/>
          </a:bodyPr>
          <a:lstStyle/>
          <a:p>
            <a:pPr marL="0" lvl="0" indent="0" algn="ctr" rtl="0">
              <a:lnSpc>
                <a:spcPct val="90000"/>
              </a:lnSpc>
              <a:spcBef>
                <a:spcPts val="0"/>
              </a:spcBef>
              <a:spcAft>
                <a:spcPts val="0"/>
              </a:spcAft>
              <a:buSzPct val="27999"/>
              <a:buNone/>
            </a:pPr>
            <a:r>
              <a:rPr lang="en-US" sz="10000" dirty="0">
                <a:solidFill>
                  <a:srgbClr val="0070C0"/>
                </a:solidFill>
              </a:rPr>
              <a:t>Matthew Hicks</a:t>
            </a:r>
            <a:endParaRPr sz="10000" dirty="0">
              <a:solidFill>
                <a:srgbClr val="0070C0"/>
              </a:solidFill>
            </a:endParaRPr>
          </a:p>
          <a:p>
            <a:pPr marL="0" lvl="0" indent="0" algn="ctr" rtl="0">
              <a:lnSpc>
                <a:spcPct val="90000"/>
              </a:lnSpc>
              <a:spcBef>
                <a:spcPts val="1000"/>
              </a:spcBef>
              <a:spcAft>
                <a:spcPts val="0"/>
              </a:spcAft>
              <a:buSzPct val="100000"/>
              <a:buNone/>
            </a:pPr>
            <a:endParaRPr dirty="0"/>
          </a:p>
          <a:p>
            <a:pPr marL="0" lvl="0" indent="0" algn="ctr" rtl="0">
              <a:lnSpc>
                <a:spcPct val="90000"/>
              </a:lnSpc>
              <a:spcBef>
                <a:spcPts val="1000"/>
              </a:spcBef>
              <a:spcAft>
                <a:spcPts val="0"/>
              </a:spcAft>
              <a:buSzPct val="100000"/>
              <a:buNone/>
            </a:pPr>
            <a:endParaRPr dirty="0"/>
          </a:p>
        </p:txBody>
      </p:sp>
      <p:sp>
        <p:nvSpPr>
          <p:cNvPr id="107" name="Google Shape;107;p1"/>
          <p:cNvSpPr txBox="1"/>
          <p:nvPr/>
        </p:nvSpPr>
        <p:spPr>
          <a:xfrm>
            <a:off x="1586550" y="3614329"/>
            <a:ext cx="9019041" cy="520655"/>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ctr" rtl="0">
              <a:lnSpc>
                <a:spcPct val="90000"/>
              </a:lnSpc>
              <a:spcBef>
                <a:spcPts val="0"/>
              </a:spcBef>
              <a:spcAft>
                <a:spcPts val="0"/>
              </a:spcAft>
              <a:buClr>
                <a:srgbClr val="275687"/>
              </a:buClr>
              <a:buSzPct val="32141"/>
              <a:buFont typeface="Noto Sans Symbols"/>
              <a:buNone/>
            </a:pPr>
            <a:r>
              <a:rPr lang="en-US" sz="5600" b="1" i="0" u="none" strike="noStrike" cap="none" dirty="0">
                <a:solidFill>
                  <a:schemeClr val="dk1"/>
                </a:solidFill>
                <a:latin typeface="Cambria"/>
                <a:ea typeface="Cambria"/>
                <a:cs typeface="Cambria"/>
                <a:sym typeface="Cambria"/>
              </a:rPr>
              <a:t>Thesis Proposal</a:t>
            </a:r>
            <a:endParaRPr sz="56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275687"/>
              </a:buClr>
              <a:buSzPct val="32141"/>
              <a:buFont typeface="Noto Sans Symbols"/>
              <a:buNone/>
            </a:pPr>
            <a:r>
              <a:rPr lang="en-US" sz="5600" b="1" i="0" u="none" strike="noStrike" cap="none" dirty="0">
                <a:solidFill>
                  <a:srgbClr val="0070C0"/>
                </a:solidFill>
                <a:latin typeface="Cambria"/>
                <a:ea typeface="Cambria"/>
                <a:cs typeface="Cambria"/>
                <a:sym typeface="Cambria"/>
              </a:rPr>
              <a:t>Spring 2024</a:t>
            </a:r>
            <a:endParaRPr sz="56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275687"/>
              </a:buClr>
              <a:buSzPct val="100000"/>
              <a:buFont typeface="Noto Sans Symbols"/>
              <a:buNone/>
            </a:pPr>
            <a:endParaRPr sz="1800" b="1" i="0" u="none" strike="noStrike" cap="none" dirty="0">
              <a:solidFill>
                <a:schemeClr val="dk1"/>
              </a:solidFill>
              <a:latin typeface="Cambria"/>
              <a:ea typeface="Cambria"/>
              <a:cs typeface="Cambria"/>
              <a:sym typeface="Cambria"/>
            </a:endParaRPr>
          </a:p>
          <a:p>
            <a:pPr marL="0" marR="0" lvl="0" indent="0" algn="ctr" rtl="0">
              <a:lnSpc>
                <a:spcPct val="90000"/>
              </a:lnSpc>
              <a:spcBef>
                <a:spcPts val="1000"/>
              </a:spcBef>
              <a:spcAft>
                <a:spcPts val="0"/>
              </a:spcAft>
              <a:buClr>
                <a:srgbClr val="275687"/>
              </a:buClr>
              <a:buSzPct val="100000"/>
              <a:buFont typeface="Noto Sans Symbols"/>
              <a:buNone/>
            </a:pPr>
            <a:endParaRPr sz="1800" b="1" i="0" u="none" strike="noStrike" cap="none" dirty="0">
              <a:solidFill>
                <a:schemeClr val="dk1"/>
              </a:solidFill>
              <a:latin typeface="Cambria"/>
              <a:ea typeface="Cambria"/>
              <a:cs typeface="Cambria"/>
              <a:sym typeface="Cambria"/>
            </a:endParaRPr>
          </a:p>
        </p:txBody>
      </p:sp>
      <p:sp>
        <p:nvSpPr>
          <p:cNvPr id="108" name="Google Shape;108;p1"/>
          <p:cNvSpPr txBox="1"/>
          <p:nvPr/>
        </p:nvSpPr>
        <p:spPr>
          <a:xfrm>
            <a:off x="1586550" y="4134984"/>
            <a:ext cx="9018900" cy="23214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75687"/>
              </a:buClr>
              <a:buSzPct val="100000"/>
              <a:buFont typeface="Noto Sans Symbols"/>
              <a:buNone/>
            </a:pPr>
            <a:r>
              <a:rPr lang="en-US" sz="1800" b="1" i="0" u="none" strike="noStrike" cap="none" dirty="0">
                <a:solidFill>
                  <a:schemeClr val="dk1"/>
                </a:solidFill>
                <a:latin typeface="Cambria"/>
                <a:ea typeface="Cambria"/>
                <a:cs typeface="Cambria"/>
                <a:sym typeface="Cambria"/>
              </a:rPr>
              <a:t>Committee</a:t>
            </a:r>
            <a:endParaRPr sz="1400" b="0" i="0" u="none" strike="noStrike" cap="none" dirty="0">
              <a:solidFill>
                <a:srgbClr val="000000"/>
              </a:solidFill>
              <a:latin typeface="Arial"/>
              <a:ea typeface="Arial"/>
              <a:cs typeface="Arial"/>
              <a:sym typeface="Arial"/>
            </a:endParaRPr>
          </a:p>
          <a:p>
            <a:pPr lvl="0" algn="ctr">
              <a:lnSpc>
                <a:spcPct val="90000"/>
              </a:lnSpc>
              <a:spcBef>
                <a:spcPts val="1000"/>
              </a:spcBef>
              <a:buClr>
                <a:srgbClr val="275687"/>
              </a:buClr>
              <a:buSzPct val="100000"/>
            </a:pPr>
            <a:r>
              <a:rPr lang="en-US" sz="1800" b="1" dirty="0">
                <a:solidFill>
                  <a:srgbClr val="0070C0"/>
                </a:solidFill>
                <a:latin typeface="Cambria"/>
                <a:ea typeface="Cambria"/>
                <a:cs typeface="Cambria"/>
                <a:sym typeface="Cambria"/>
              </a:rPr>
              <a:t>Kathleen M. Carley, Chair</a:t>
            </a:r>
          </a:p>
          <a:p>
            <a:pPr algn="ctr">
              <a:lnSpc>
                <a:spcPct val="90000"/>
              </a:lnSpc>
              <a:spcBef>
                <a:spcPts val="1000"/>
              </a:spcBef>
              <a:buClr>
                <a:srgbClr val="275687"/>
              </a:buClr>
              <a:buSzPct val="100000"/>
            </a:pPr>
            <a:r>
              <a:rPr lang="en-US" sz="1800" b="1" dirty="0">
                <a:solidFill>
                  <a:srgbClr val="0070C0"/>
                </a:solidFill>
                <a:latin typeface="Cambria"/>
                <a:ea typeface="Cambria"/>
                <a:cs typeface="Cambria"/>
                <a:sym typeface="Cambria"/>
              </a:rPr>
              <a:t>Patrick Park</a:t>
            </a:r>
          </a:p>
          <a:p>
            <a:pPr lvl="0" algn="ctr">
              <a:lnSpc>
                <a:spcPct val="90000"/>
              </a:lnSpc>
              <a:spcBef>
                <a:spcPts val="1000"/>
              </a:spcBef>
              <a:buClr>
                <a:srgbClr val="275687"/>
              </a:buClr>
              <a:buSzPct val="100000"/>
            </a:pPr>
            <a:r>
              <a:rPr lang="en-US" sz="1800" b="1" dirty="0">
                <a:solidFill>
                  <a:srgbClr val="0070C0"/>
                </a:solidFill>
                <a:latin typeface="Cambria"/>
                <a:ea typeface="Cambria"/>
                <a:cs typeface="Cambria"/>
                <a:sym typeface="Cambria"/>
              </a:rPr>
              <a:t>Mohamed Farag</a:t>
            </a:r>
          </a:p>
          <a:p>
            <a:pPr lvl="0" algn="ctr">
              <a:lnSpc>
                <a:spcPct val="90000"/>
              </a:lnSpc>
              <a:spcBef>
                <a:spcPts val="1000"/>
              </a:spcBef>
              <a:buClr>
                <a:srgbClr val="275687"/>
              </a:buClr>
              <a:buSzPct val="100000"/>
            </a:pPr>
            <a:r>
              <a:rPr lang="en-US" sz="1800" b="1" dirty="0">
                <a:solidFill>
                  <a:srgbClr val="0070C0"/>
                </a:solidFill>
                <a:latin typeface="Cambria"/>
                <a:ea typeface="Cambria"/>
                <a:cs typeface="Cambria"/>
                <a:sym typeface="Cambria"/>
              </a:rPr>
              <a:t>David M. </a:t>
            </a:r>
            <a:r>
              <a:rPr lang="en-US" sz="1800" b="1" dirty="0" err="1">
                <a:solidFill>
                  <a:srgbClr val="0070C0"/>
                </a:solidFill>
                <a:latin typeface="Cambria"/>
                <a:ea typeface="Cambria"/>
                <a:cs typeface="Cambria"/>
                <a:sym typeface="Cambria"/>
              </a:rPr>
              <a:t>Beskow</a:t>
            </a:r>
            <a:r>
              <a:rPr lang="en-US" sz="1800" b="1" dirty="0">
                <a:solidFill>
                  <a:srgbClr val="0070C0"/>
                </a:solidFill>
                <a:latin typeface="Cambria"/>
                <a:ea typeface="Cambria"/>
                <a:cs typeface="Cambria"/>
                <a:sym typeface="Cambria"/>
              </a:rPr>
              <a:t>, USMA</a:t>
            </a:r>
            <a:endParaRPr sz="1800" b="1" i="0" u="none" strike="noStrike" cap="none" dirty="0">
              <a:solidFill>
                <a:srgbClr val="0070C0"/>
              </a:solidFill>
              <a:latin typeface="Cambria"/>
              <a:ea typeface="Cambria"/>
              <a:cs typeface="Cambria"/>
              <a:sym typeface="Cambria"/>
            </a:endParaRPr>
          </a:p>
          <a:p>
            <a:pPr marL="0" marR="0" lvl="0" indent="0" algn="ctr" rtl="0">
              <a:lnSpc>
                <a:spcPct val="90000"/>
              </a:lnSpc>
              <a:spcBef>
                <a:spcPts val="1000"/>
              </a:spcBef>
              <a:spcAft>
                <a:spcPts val="0"/>
              </a:spcAft>
              <a:buClr>
                <a:srgbClr val="275687"/>
              </a:buClr>
              <a:buSzPct val="100000"/>
              <a:buFont typeface="Noto Sans Symbols"/>
              <a:buNone/>
            </a:pPr>
            <a:endParaRPr sz="1800" b="1" i="0" u="none" strike="noStrike" cap="none" dirty="0">
              <a:solidFill>
                <a:schemeClr val="dk1"/>
              </a:solidFill>
              <a:latin typeface="Cambria"/>
              <a:ea typeface="Cambria"/>
              <a:cs typeface="Cambria"/>
              <a:sym typeface="Cambria"/>
            </a:endParaRPr>
          </a:p>
          <a:p>
            <a:pPr marL="0" marR="0" lvl="0" indent="0" algn="ctr" rtl="0">
              <a:lnSpc>
                <a:spcPct val="90000"/>
              </a:lnSpc>
              <a:spcBef>
                <a:spcPts val="1000"/>
              </a:spcBef>
              <a:spcAft>
                <a:spcPts val="0"/>
              </a:spcAft>
              <a:buClr>
                <a:srgbClr val="275687"/>
              </a:buClr>
              <a:buSzPct val="100000"/>
              <a:buFont typeface="Noto Sans Symbols"/>
              <a:buNone/>
            </a:pPr>
            <a:endParaRPr sz="1800" b="1" i="0" u="none" strike="noStrike" cap="none" dirty="0">
              <a:solidFill>
                <a:schemeClr val="dk1"/>
              </a:solidFill>
              <a:latin typeface="Cambria"/>
              <a:ea typeface="Cambria"/>
              <a:cs typeface="Cambria"/>
              <a:sym typeface="Cambria"/>
            </a:endParaRPr>
          </a:p>
        </p:txBody>
      </p:sp>
      <p:sp>
        <p:nvSpPr>
          <p:cNvPr id="109" name="Google Shape;109;p1"/>
          <p:cNvSpPr txBox="1">
            <a:spLocks noGrp="1"/>
          </p:cNvSpPr>
          <p:nvPr>
            <p:ph type="sldNum" idx="12"/>
          </p:nvPr>
        </p:nvSpPr>
        <p:spPr>
          <a:xfrm>
            <a:off x="8610600" y="6494662"/>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1</a:t>
            </a:fld>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671D4E53-57A8-BB5D-70BE-72733419C88D}"/>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2B161FA4-9643-A49D-D5A1-1B09B3AD93A4}"/>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Effects-based Approach</a:t>
            </a:r>
            <a:endParaRPr sz="3900" dirty="0"/>
          </a:p>
        </p:txBody>
      </p:sp>
      <p:sp>
        <p:nvSpPr>
          <p:cNvPr id="127" name="Google Shape;127;g227a5b56a84_0_7">
            <a:extLst>
              <a:ext uri="{FF2B5EF4-FFF2-40B4-BE49-F238E27FC236}">
                <a16:creationId xmlns:a16="http://schemas.microsoft.com/office/drawing/2014/main" id="{3EAFAD76-8416-73E9-F12B-2D918555494D}"/>
              </a:ext>
            </a:extLst>
          </p:cNvPr>
          <p:cNvSpPr txBox="1">
            <a:spLocks noGrp="1"/>
          </p:cNvSpPr>
          <p:nvPr>
            <p:ph type="sldNum" idx="12"/>
          </p:nvPr>
        </p:nvSpPr>
        <p:spPr>
          <a:xfrm>
            <a:off x="8633926" y="6341618"/>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10</a:t>
            </a:fld>
            <a:endParaRPr dirty="0"/>
          </a:p>
        </p:txBody>
      </p:sp>
      <p:sp>
        <p:nvSpPr>
          <p:cNvPr id="128" name="Google Shape;128;g227a5b56a84_0_7">
            <a:extLst>
              <a:ext uri="{FF2B5EF4-FFF2-40B4-BE49-F238E27FC236}">
                <a16:creationId xmlns:a16="http://schemas.microsoft.com/office/drawing/2014/main" id="{99756F21-2C26-D7A6-C731-4635FE2380F5}"/>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pic>
        <p:nvPicPr>
          <p:cNvPr id="4" name="Picture 3">
            <a:extLst>
              <a:ext uri="{FF2B5EF4-FFF2-40B4-BE49-F238E27FC236}">
                <a16:creationId xmlns:a16="http://schemas.microsoft.com/office/drawing/2014/main" id="{A6FAB917-A816-FAC3-259A-9DEF6C8B371C}"/>
              </a:ext>
            </a:extLst>
          </p:cNvPr>
          <p:cNvPicPr>
            <a:picLocks noChangeAspect="1"/>
          </p:cNvPicPr>
          <p:nvPr/>
        </p:nvPicPr>
        <p:blipFill rotWithShape="1">
          <a:blip r:embed="rId3"/>
          <a:srcRect l="20484" t="28979" r="41537" b="46482"/>
          <a:stretch/>
        </p:blipFill>
        <p:spPr>
          <a:xfrm>
            <a:off x="385291" y="1764206"/>
            <a:ext cx="2047143" cy="882240"/>
          </a:xfrm>
          <a:prstGeom prst="rect">
            <a:avLst/>
          </a:prstGeom>
        </p:spPr>
      </p:pic>
      <p:pic>
        <p:nvPicPr>
          <p:cNvPr id="5" name="Picture 4">
            <a:extLst>
              <a:ext uri="{FF2B5EF4-FFF2-40B4-BE49-F238E27FC236}">
                <a16:creationId xmlns:a16="http://schemas.microsoft.com/office/drawing/2014/main" id="{92069F07-63F5-1495-E8BA-9123D396B9EE}"/>
              </a:ext>
            </a:extLst>
          </p:cNvPr>
          <p:cNvPicPr>
            <a:picLocks noChangeAspect="1"/>
          </p:cNvPicPr>
          <p:nvPr/>
        </p:nvPicPr>
        <p:blipFill rotWithShape="1">
          <a:blip r:embed="rId4"/>
          <a:srcRect l="24484" r="21158"/>
          <a:stretch/>
        </p:blipFill>
        <p:spPr>
          <a:xfrm>
            <a:off x="838200" y="3188435"/>
            <a:ext cx="5177590" cy="2933700"/>
          </a:xfrm>
          <a:prstGeom prst="rect">
            <a:avLst/>
          </a:prstGeom>
        </p:spPr>
      </p:pic>
      <p:sp>
        <p:nvSpPr>
          <p:cNvPr id="6" name="TextBox 5">
            <a:extLst>
              <a:ext uri="{FF2B5EF4-FFF2-40B4-BE49-F238E27FC236}">
                <a16:creationId xmlns:a16="http://schemas.microsoft.com/office/drawing/2014/main" id="{900FEE95-F169-1494-4188-FDE6855E7748}"/>
              </a:ext>
            </a:extLst>
          </p:cNvPr>
          <p:cNvSpPr txBox="1"/>
          <p:nvPr/>
        </p:nvSpPr>
        <p:spPr>
          <a:xfrm>
            <a:off x="2606842" y="2037347"/>
            <a:ext cx="851515" cy="307777"/>
          </a:xfrm>
          <a:prstGeom prst="rect">
            <a:avLst/>
          </a:prstGeom>
          <a:noFill/>
          <a:ln>
            <a:solidFill>
              <a:schemeClr val="tx1"/>
            </a:solidFill>
          </a:ln>
        </p:spPr>
        <p:txBody>
          <a:bodyPr wrap="none" rtlCol="0">
            <a:spAutoFit/>
          </a:bodyPr>
          <a:lstStyle/>
          <a:p>
            <a:pPr algn="ctr"/>
            <a:r>
              <a:rPr lang="en-US" dirty="0"/>
              <a:t>Platform</a:t>
            </a:r>
          </a:p>
        </p:txBody>
      </p:sp>
      <p:sp>
        <p:nvSpPr>
          <p:cNvPr id="7" name="TextBox 6">
            <a:extLst>
              <a:ext uri="{FF2B5EF4-FFF2-40B4-BE49-F238E27FC236}">
                <a16:creationId xmlns:a16="http://schemas.microsoft.com/office/drawing/2014/main" id="{4B31F514-32A1-FF7F-E4A1-D3FE0421C6A7}"/>
              </a:ext>
            </a:extLst>
          </p:cNvPr>
          <p:cNvSpPr txBox="1"/>
          <p:nvPr/>
        </p:nvSpPr>
        <p:spPr>
          <a:xfrm>
            <a:off x="2780941" y="2673416"/>
            <a:ext cx="960519" cy="523220"/>
          </a:xfrm>
          <a:prstGeom prst="rect">
            <a:avLst/>
          </a:prstGeom>
          <a:noFill/>
          <a:ln>
            <a:solidFill>
              <a:schemeClr val="tx1"/>
            </a:solidFill>
          </a:ln>
        </p:spPr>
        <p:txBody>
          <a:bodyPr wrap="none" rtlCol="0">
            <a:spAutoFit/>
          </a:bodyPr>
          <a:lstStyle/>
          <a:p>
            <a:pPr algn="ctr"/>
            <a:r>
              <a:rPr lang="en-US" dirty="0"/>
              <a:t>Munition/ </a:t>
            </a:r>
          </a:p>
          <a:p>
            <a:pPr algn="ctr"/>
            <a:r>
              <a:rPr lang="en-US" dirty="0"/>
              <a:t>Payload</a:t>
            </a:r>
          </a:p>
        </p:txBody>
      </p:sp>
      <p:sp>
        <p:nvSpPr>
          <p:cNvPr id="8" name="TextBox 7">
            <a:extLst>
              <a:ext uri="{FF2B5EF4-FFF2-40B4-BE49-F238E27FC236}">
                <a16:creationId xmlns:a16="http://schemas.microsoft.com/office/drawing/2014/main" id="{3CEFC643-B392-C873-37DA-EC4E112A7184}"/>
              </a:ext>
            </a:extLst>
          </p:cNvPr>
          <p:cNvSpPr txBox="1"/>
          <p:nvPr/>
        </p:nvSpPr>
        <p:spPr>
          <a:xfrm>
            <a:off x="4047569" y="3005899"/>
            <a:ext cx="643125" cy="307777"/>
          </a:xfrm>
          <a:prstGeom prst="rect">
            <a:avLst/>
          </a:prstGeom>
          <a:noFill/>
          <a:ln>
            <a:solidFill>
              <a:schemeClr val="tx1"/>
            </a:solidFill>
          </a:ln>
        </p:spPr>
        <p:txBody>
          <a:bodyPr wrap="none" rtlCol="0">
            <a:spAutoFit/>
          </a:bodyPr>
          <a:lstStyle/>
          <a:p>
            <a:pPr algn="ctr"/>
            <a:r>
              <a:rPr lang="en-US" dirty="0"/>
              <a:t>Effect</a:t>
            </a:r>
          </a:p>
        </p:txBody>
      </p:sp>
      <p:sp>
        <p:nvSpPr>
          <p:cNvPr id="9" name="TextBox 8">
            <a:extLst>
              <a:ext uri="{FF2B5EF4-FFF2-40B4-BE49-F238E27FC236}">
                <a16:creationId xmlns:a16="http://schemas.microsoft.com/office/drawing/2014/main" id="{BFB6B7B8-ECF6-EBEA-E2FB-67413ED55DE1}"/>
              </a:ext>
            </a:extLst>
          </p:cNvPr>
          <p:cNvSpPr txBox="1"/>
          <p:nvPr/>
        </p:nvSpPr>
        <p:spPr>
          <a:xfrm>
            <a:off x="6550756" y="1977537"/>
            <a:ext cx="5184042" cy="307777"/>
          </a:xfrm>
          <a:prstGeom prst="rect">
            <a:avLst/>
          </a:prstGeom>
          <a:noFill/>
        </p:spPr>
        <p:txBody>
          <a:bodyPr wrap="square" rtlCol="0">
            <a:spAutoFit/>
          </a:bodyPr>
          <a:lstStyle/>
          <a:p>
            <a:r>
              <a:rPr lang="en-US" dirty="0"/>
              <a:t>Source: 	RedditUser09</a:t>
            </a:r>
          </a:p>
        </p:txBody>
      </p:sp>
      <p:sp>
        <p:nvSpPr>
          <p:cNvPr id="10" name="TextBox 9">
            <a:extLst>
              <a:ext uri="{FF2B5EF4-FFF2-40B4-BE49-F238E27FC236}">
                <a16:creationId xmlns:a16="http://schemas.microsoft.com/office/drawing/2014/main" id="{75F7102F-5AF1-4AE8-6746-1B199C082750}"/>
              </a:ext>
            </a:extLst>
          </p:cNvPr>
          <p:cNvSpPr txBox="1"/>
          <p:nvPr/>
        </p:nvSpPr>
        <p:spPr>
          <a:xfrm>
            <a:off x="6550756" y="2338668"/>
            <a:ext cx="5184043" cy="307777"/>
          </a:xfrm>
          <a:prstGeom prst="rect">
            <a:avLst/>
          </a:prstGeom>
          <a:noFill/>
        </p:spPr>
        <p:txBody>
          <a:bodyPr wrap="square" rtlCol="0">
            <a:spAutoFit/>
          </a:bodyPr>
          <a:lstStyle/>
          <a:p>
            <a:r>
              <a:rPr lang="en-US" dirty="0"/>
              <a:t>Message:	People who like dogs are the worst.	</a:t>
            </a:r>
          </a:p>
        </p:txBody>
      </p:sp>
      <p:sp>
        <p:nvSpPr>
          <p:cNvPr id="11" name="TextBox 10">
            <a:extLst>
              <a:ext uri="{FF2B5EF4-FFF2-40B4-BE49-F238E27FC236}">
                <a16:creationId xmlns:a16="http://schemas.microsoft.com/office/drawing/2014/main" id="{615E857B-77E2-E173-34EF-F25173BB4F97}"/>
              </a:ext>
            </a:extLst>
          </p:cNvPr>
          <p:cNvSpPr txBox="1"/>
          <p:nvPr/>
        </p:nvSpPr>
        <p:spPr>
          <a:xfrm>
            <a:off x="6550757" y="2726770"/>
            <a:ext cx="5184042" cy="307777"/>
          </a:xfrm>
          <a:prstGeom prst="rect">
            <a:avLst/>
          </a:prstGeom>
          <a:noFill/>
        </p:spPr>
        <p:txBody>
          <a:bodyPr wrap="square" rtlCol="0">
            <a:spAutoFit/>
          </a:bodyPr>
          <a:lstStyle/>
          <a:p>
            <a:r>
              <a:rPr lang="en-US" dirty="0"/>
              <a:t>Effect:	DISMAY (Possibly Multiple)</a:t>
            </a:r>
          </a:p>
        </p:txBody>
      </p:sp>
      <p:sp>
        <p:nvSpPr>
          <p:cNvPr id="12" name="Oval 11">
            <a:extLst>
              <a:ext uri="{FF2B5EF4-FFF2-40B4-BE49-F238E27FC236}">
                <a16:creationId xmlns:a16="http://schemas.microsoft.com/office/drawing/2014/main" id="{7CFC74C9-CFDE-C2F7-C242-A23137B68E99}"/>
              </a:ext>
            </a:extLst>
          </p:cNvPr>
          <p:cNvSpPr/>
          <p:nvPr/>
        </p:nvSpPr>
        <p:spPr>
          <a:xfrm>
            <a:off x="705853" y="1913021"/>
            <a:ext cx="1479884" cy="81374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A5E340A-E072-A531-894E-1BD1CB4CE1CB}"/>
              </a:ext>
            </a:extLst>
          </p:cNvPr>
          <p:cNvPicPr>
            <a:picLocks noChangeAspect="1"/>
          </p:cNvPicPr>
          <p:nvPr/>
        </p:nvPicPr>
        <p:blipFill rotWithShape="1">
          <a:blip r:embed="rId3"/>
          <a:srcRect l="28810" t="54367" r="60178" b="33814"/>
          <a:stretch/>
        </p:blipFill>
        <p:spPr>
          <a:xfrm>
            <a:off x="1418195" y="2910136"/>
            <a:ext cx="898358" cy="643146"/>
          </a:xfrm>
          <a:prstGeom prst="rect">
            <a:avLst/>
          </a:prstGeom>
        </p:spPr>
      </p:pic>
      <p:sp>
        <p:nvSpPr>
          <p:cNvPr id="13" name="Oval 12">
            <a:extLst>
              <a:ext uri="{FF2B5EF4-FFF2-40B4-BE49-F238E27FC236}">
                <a16:creationId xmlns:a16="http://schemas.microsoft.com/office/drawing/2014/main" id="{FF9078A4-E2AE-1566-B93D-775E59459EF6}"/>
              </a:ext>
            </a:extLst>
          </p:cNvPr>
          <p:cNvSpPr/>
          <p:nvPr/>
        </p:nvSpPr>
        <p:spPr>
          <a:xfrm>
            <a:off x="1536311" y="2970699"/>
            <a:ext cx="460930" cy="35366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3EACF0-47BB-6D4C-FB38-B1AAEAB49422}"/>
              </a:ext>
            </a:extLst>
          </p:cNvPr>
          <p:cNvCxnSpPr>
            <a:stCxn id="12" idx="6"/>
            <a:endCxn id="6" idx="1"/>
          </p:cNvCxnSpPr>
          <p:nvPr/>
        </p:nvCxnSpPr>
        <p:spPr>
          <a:xfrm flipV="1">
            <a:off x="2185737" y="2191236"/>
            <a:ext cx="421105" cy="1286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29EBC0-5720-13E3-3110-EA3D71E4A7CA}"/>
              </a:ext>
            </a:extLst>
          </p:cNvPr>
          <p:cNvCxnSpPr>
            <a:cxnSpLocks/>
            <a:stCxn id="13" idx="7"/>
            <a:endCxn id="7" idx="1"/>
          </p:cNvCxnSpPr>
          <p:nvPr/>
        </p:nvCxnSpPr>
        <p:spPr>
          <a:xfrm flipV="1">
            <a:off x="1929739" y="2935026"/>
            <a:ext cx="851202" cy="87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F63B006-AAC8-C1F2-57EA-8813EA9E2AEA}"/>
              </a:ext>
            </a:extLst>
          </p:cNvPr>
          <p:cNvCxnSpPr>
            <a:cxnSpLocks/>
            <a:stCxn id="14" idx="0"/>
            <a:endCxn id="8" idx="1"/>
          </p:cNvCxnSpPr>
          <p:nvPr/>
        </p:nvCxnSpPr>
        <p:spPr>
          <a:xfrm flipV="1">
            <a:off x="3581400" y="3159788"/>
            <a:ext cx="466169" cy="4048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B076411-B19E-57B1-BE2F-4F1E37AD0450}"/>
              </a:ext>
            </a:extLst>
          </p:cNvPr>
          <p:cNvCxnSpPr>
            <a:cxnSpLocks/>
            <a:stCxn id="6" idx="3"/>
            <a:endCxn id="9" idx="1"/>
          </p:cNvCxnSpPr>
          <p:nvPr/>
        </p:nvCxnSpPr>
        <p:spPr>
          <a:xfrm flipV="1">
            <a:off x="3458357" y="2131426"/>
            <a:ext cx="3092399" cy="598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9957706D-5D0F-0316-6425-9FC2D2D0B17E}"/>
              </a:ext>
            </a:extLst>
          </p:cNvPr>
          <p:cNvCxnSpPr>
            <a:cxnSpLocks/>
            <a:stCxn id="7" idx="3"/>
            <a:endCxn id="10" idx="1"/>
          </p:cNvCxnSpPr>
          <p:nvPr/>
        </p:nvCxnSpPr>
        <p:spPr>
          <a:xfrm flipV="1">
            <a:off x="3741460" y="2492557"/>
            <a:ext cx="2809296" cy="44246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B1B4A74B-90C5-8354-CDB1-68E92FC37B35}"/>
              </a:ext>
            </a:extLst>
          </p:cNvPr>
          <p:cNvCxnSpPr>
            <a:cxnSpLocks/>
            <a:stCxn id="8" idx="3"/>
            <a:endCxn id="11" idx="1"/>
          </p:cNvCxnSpPr>
          <p:nvPr/>
        </p:nvCxnSpPr>
        <p:spPr>
          <a:xfrm flipV="1">
            <a:off x="4690694" y="2880659"/>
            <a:ext cx="1860063" cy="27912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5E82C512-DEAA-B2F3-B3FE-4F2C0910B64E}"/>
              </a:ext>
            </a:extLst>
          </p:cNvPr>
          <p:cNvSpPr txBox="1"/>
          <p:nvPr/>
        </p:nvSpPr>
        <p:spPr>
          <a:xfrm>
            <a:off x="6444755" y="3745279"/>
            <a:ext cx="5513796" cy="2031325"/>
          </a:xfrm>
          <a:prstGeom prst="rect">
            <a:avLst/>
          </a:prstGeom>
          <a:noFill/>
        </p:spPr>
        <p:txBody>
          <a:bodyPr wrap="square" rtlCol="0">
            <a:spAutoFit/>
          </a:bodyPr>
          <a:lstStyle/>
          <a:p>
            <a:r>
              <a:rPr lang="en-US" dirty="0"/>
              <a:t>Prior work takes the Source and Message and attempts to extrapolate an intended Effect to determine BEND maneuvers.</a:t>
            </a:r>
          </a:p>
          <a:p>
            <a:endParaRPr lang="en-US" dirty="0"/>
          </a:p>
          <a:p>
            <a:r>
              <a:rPr lang="en-US" dirty="0"/>
              <a:t>This proposal reverses the process – instead, by identifying Effects experienced by a target to determine the BEND maneuver used. Neither a specific Message or Source is identified.</a:t>
            </a:r>
          </a:p>
          <a:p>
            <a:endParaRPr lang="en-US" dirty="0"/>
          </a:p>
          <a:p>
            <a:r>
              <a:rPr lang="en-US" dirty="0"/>
              <a:t>Requires three additional measures – message level, impact, and target identification.</a:t>
            </a:r>
          </a:p>
        </p:txBody>
      </p:sp>
      <p:pic>
        <p:nvPicPr>
          <p:cNvPr id="49" name="Picture 48" descr="A tank with people on it&#10;&#10;Description automatically generated">
            <a:extLst>
              <a:ext uri="{FF2B5EF4-FFF2-40B4-BE49-F238E27FC236}">
                <a16:creationId xmlns:a16="http://schemas.microsoft.com/office/drawing/2014/main" id="{90DD7924-5AEF-C63F-28E3-071AC6C9F03F}"/>
              </a:ext>
            </a:extLst>
          </p:cNvPr>
          <p:cNvPicPr>
            <a:picLocks noChangeAspect="1"/>
          </p:cNvPicPr>
          <p:nvPr/>
        </p:nvPicPr>
        <p:blipFill>
          <a:blip r:embed="rId5"/>
          <a:stretch>
            <a:fillRect/>
          </a:stretch>
        </p:blipFill>
        <p:spPr>
          <a:xfrm rot="222923">
            <a:off x="3435025" y="4558612"/>
            <a:ext cx="483309" cy="263527"/>
          </a:xfrm>
          <a:prstGeom prst="rect">
            <a:avLst/>
          </a:prstGeom>
        </p:spPr>
      </p:pic>
      <p:sp>
        <p:nvSpPr>
          <p:cNvPr id="14" name="Oval 13">
            <a:extLst>
              <a:ext uri="{FF2B5EF4-FFF2-40B4-BE49-F238E27FC236}">
                <a16:creationId xmlns:a16="http://schemas.microsoft.com/office/drawing/2014/main" id="{74B4F0AF-40B0-683F-2EB8-59C4ECA52E3F}"/>
              </a:ext>
            </a:extLst>
          </p:cNvPr>
          <p:cNvSpPr/>
          <p:nvPr/>
        </p:nvSpPr>
        <p:spPr>
          <a:xfrm>
            <a:off x="1600200" y="3564647"/>
            <a:ext cx="3962400" cy="158999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752555AD-9A33-3199-1F6E-E21326467AF1}"/>
              </a:ext>
            </a:extLst>
          </p:cNvPr>
          <p:cNvSpPr/>
          <p:nvPr/>
        </p:nvSpPr>
        <p:spPr>
          <a:xfrm>
            <a:off x="3132832" y="4479693"/>
            <a:ext cx="1087694" cy="43645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DDD170B2-1850-B465-FEA5-8E2D97CAA6D2}"/>
              </a:ext>
            </a:extLst>
          </p:cNvPr>
          <p:cNvSpPr txBox="1"/>
          <p:nvPr/>
        </p:nvSpPr>
        <p:spPr>
          <a:xfrm>
            <a:off x="5030900" y="3437502"/>
            <a:ext cx="700833" cy="307777"/>
          </a:xfrm>
          <a:prstGeom prst="rect">
            <a:avLst/>
          </a:prstGeom>
          <a:noFill/>
          <a:ln>
            <a:solidFill>
              <a:schemeClr val="tx1"/>
            </a:solidFill>
          </a:ln>
        </p:spPr>
        <p:txBody>
          <a:bodyPr wrap="none" rtlCol="0">
            <a:spAutoFit/>
          </a:bodyPr>
          <a:lstStyle/>
          <a:p>
            <a:pPr algn="ctr"/>
            <a:r>
              <a:rPr lang="en-US" dirty="0"/>
              <a:t>Target</a:t>
            </a:r>
          </a:p>
        </p:txBody>
      </p:sp>
      <p:sp>
        <p:nvSpPr>
          <p:cNvPr id="57" name="TextBox 56">
            <a:extLst>
              <a:ext uri="{FF2B5EF4-FFF2-40B4-BE49-F238E27FC236}">
                <a16:creationId xmlns:a16="http://schemas.microsoft.com/office/drawing/2014/main" id="{6507D6FC-E0D5-FD5E-3419-13C0D619A8A1}"/>
              </a:ext>
            </a:extLst>
          </p:cNvPr>
          <p:cNvSpPr txBox="1"/>
          <p:nvPr/>
        </p:nvSpPr>
        <p:spPr>
          <a:xfrm>
            <a:off x="6550757" y="3112389"/>
            <a:ext cx="5184042" cy="307777"/>
          </a:xfrm>
          <a:prstGeom prst="rect">
            <a:avLst/>
          </a:prstGeom>
          <a:noFill/>
        </p:spPr>
        <p:txBody>
          <a:bodyPr wrap="square" rtlCol="0">
            <a:spAutoFit/>
          </a:bodyPr>
          <a:lstStyle/>
          <a:p>
            <a:r>
              <a:rPr lang="en-US" dirty="0"/>
              <a:t>Target:	People who like dogs (Possibly Multiple)</a:t>
            </a:r>
          </a:p>
        </p:txBody>
      </p:sp>
      <p:cxnSp>
        <p:nvCxnSpPr>
          <p:cNvPr id="58" name="Straight Connector 57">
            <a:extLst>
              <a:ext uri="{FF2B5EF4-FFF2-40B4-BE49-F238E27FC236}">
                <a16:creationId xmlns:a16="http://schemas.microsoft.com/office/drawing/2014/main" id="{5C66825C-D011-7085-B6B6-3933FCE08B8A}"/>
              </a:ext>
            </a:extLst>
          </p:cNvPr>
          <p:cNvCxnSpPr>
            <a:cxnSpLocks/>
            <a:stCxn id="51" idx="7"/>
            <a:endCxn id="52" idx="1"/>
          </p:cNvCxnSpPr>
          <p:nvPr/>
        </p:nvCxnSpPr>
        <p:spPr>
          <a:xfrm flipV="1">
            <a:off x="4061237" y="3591391"/>
            <a:ext cx="969663" cy="9522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6168CCA-C97A-F7C4-494B-010B55A1385E}"/>
              </a:ext>
            </a:extLst>
          </p:cNvPr>
          <p:cNvCxnSpPr>
            <a:cxnSpLocks/>
            <a:stCxn id="52" idx="3"/>
            <a:endCxn id="57" idx="1"/>
          </p:cNvCxnSpPr>
          <p:nvPr/>
        </p:nvCxnSpPr>
        <p:spPr>
          <a:xfrm flipV="1">
            <a:off x="5731733" y="3266278"/>
            <a:ext cx="819024" cy="32511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pic>
        <p:nvPicPr>
          <p:cNvPr id="50" name="Picture 49">
            <a:extLst>
              <a:ext uri="{FF2B5EF4-FFF2-40B4-BE49-F238E27FC236}">
                <a16:creationId xmlns:a16="http://schemas.microsoft.com/office/drawing/2014/main" id="{5CAF21C9-9DDB-E442-579B-27F7EF5194E1}"/>
              </a:ext>
            </a:extLst>
          </p:cNvPr>
          <p:cNvPicPr>
            <a:picLocks noChangeAspect="1"/>
          </p:cNvPicPr>
          <p:nvPr/>
        </p:nvPicPr>
        <p:blipFill rotWithShape="1">
          <a:blip r:embed="rId4"/>
          <a:srcRect l="24484" t="53866" r="21158"/>
          <a:stretch/>
        </p:blipFill>
        <p:spPr>
          <a:xfrm>
            <a:off x="838200" y="4771186"/>
            <a:ext cx="5177590" cy="1353433"/>
          </a:xfrm>
          <a:prstGeom prst="rect">
            <a:avLst/>
          </a:prstGeom>
        </p:spPr>
      </p:pic>
      <p:sp>
        <p:nvSpPr>
          <p:cNvPr id="3" name="Oval 2">
            <a:extLst>
              <a:ext uri="{FF2B5EF4-FFF2-40B4-BE49-F238E27FC236}">
                <a16:creationId xmlns:a16="http://schemas.microsoft.com/office/drawing/2014/main" id="{315211AA-6C81-AC8E-DEAA-2A4BF7B69400}"/>
              </a:ext>
            </a:extLst>
          </p:cNvPr>
          <p:cNvSpPr/>
          <p:nvPr/>
        </p:nvSpPr>
        <p:spPr>
          <a:xfrm>
            <a:off x="11725102" y="0"/>
            <a:ext cx="466898" cy="466898"/>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220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B1286D89-B6CC-8B4F-5CAD-A693ED10133A}"/>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059BE235-48E9-5684-E997-9C23B4501927}"/>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Effects-based Approach (B)</a:t>
            </a:r>
            <a:endParaRPr sz="3900" dirty="0"/>
          </a:p>
        </p:txBody>
      </p:sp>
      <p:sp>
        <p:nvSpPr>
          <p:cNvPr id="127" name="Google Shape;127;g227a5b56a84_0_7">
            <a:extLst>
              <a:ext uri="{FF2B5EF4-FFF2-40B4-BE49-F238E27FC236}">
                <a16:creationId xmlns:a16="http://schemas.microsoft.com/office/drawing/2014/main" id="{0CFF4E8C-54C4-2E70-ACB1-E6E185423DC9}"/>
              </a:ext>
            </a:extLst>
          </p:cNvPr>
          <p:cNvSpPr txBox="1">
            <a:spLocks noGrp="1"/>
          </p:cNvSpPr>
          <p:nvPr>
            <p:ph type="sldNum" idx="12"/>
          </p:nvPr>
        </p:nvSpPr>
        <p:spPr>
          <a:xfrm>
            <a:off x="8633926" y="6341618"/>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11</a:t>
            </a:fld>
            <a:endParaRPr dirty="0"/>
          </a:p>
        </p:txBody>
      </p:sp>
      <p:sp>
        <p:nvSpPr>
          <p:cNvPr id="128" name="Google Shape;128;g227a5b56a84_0_7">
            <a:extLst>
              <a:ext uri="{FF2B5EF4-FFF2-40B4-BE49-F238E27FC236}">
                <a16:creationId xmlns:a16="http://schemas.microsoft.com/office/drawing/2014/main" id="{B3FA4523-C3E7-ACF7-2095-EC5848FBD2BC}"/>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graphicFrame>
        <p:nvGraphicFramePr>
          <p:cNvPr id="2" name="Content Placeholder 3">
            <a:extLst>
              <a:ext uri="{FF2B5EF4-FFF2-40B4-BE49-F238E27FC236}">
                <a16:creationId xmlns:a16="http://schemas.microsoft.com/office/drawing/2014/main" id="{6BAC8766-5824-0A80-231E-D39CABA2427C}"/>
              </a:ext>
            </a:extLst>
          </p:cNvPr>
          <p:cNvGraphicFramePr>
            <a:graphicFrameLocks/>
          </p:cNvGraphicFramePr>
          <p:nvPr>
            <p:extLst>
              <p:ext uri="{D42A27DB-BD31-4B8C-83A1-F6EECF244321}">
                <p14:modId xmlns:p14="http://schemas.microsoft.com/office/powerpoint/2010/main" val="3406580314"/>
              </p:ext>
            </p:extLst>
          </p:nvPr>
        </p:nvGraphicFramePr>
        <p:xfrm>
          <a:off x="1369237" y="2220450"/>
          <a:ext cx="9453526" cy="3146437"/>
        </p:xfrm>
        <a:graphic>
          <a:graphicData uri="http://schemas.openxmlformats.org/drawingml/2006/table">
            <a:tbl>
              <a:tblPr firstRow="1" bandRow="1">
                <a:tableStyleId>{5C22544A-7EE6-4342-B048-85BDC9FD1C3A}</a:tableStyleId>
              </a:tblPr>
              <a:tblGrid>
                <a:gridCol w="1562368">
                  <a:extLst>
                    <a:ext uri="{9D8B030D-6E8A-4147-A177-3AD203B41FA5}">
                      <a16:colId xmlns:a16="http://schemas.microsoft.com/office/drawing/2014/main" val="930075286"/>
                    </a:ext>
                  </a:extLst>
                </a:gridCol>
                <a:gridCol w="3682555">
                  <a:extLst>
                    <a:ext uri="{9D8B030D-6E8A-4147-A177-3AD203B41FA5}">
                      <a16:colId xmlns:a16="http://schemas.microsoft.com/office/drawing/2014/main" val="2089357008"/>
                    </a:ext>
                  </a:extLst>
                </a:gridCol>
                <a:gridCol w="4208603">
                  <a:extLst>
                    <a:ext uri="{9D8B030D-6E8A-4147-A177-3AD203B41FA5}">
                      <a16:colId xmlns:a16="http://schemas.microsoft.com/office/drawing/2014/main" val="3842412944"/>
                    </a:ext>
                  </a:extLst>
                </a:gridCol>
              </a:tblGrid>
              <a:tr h="0">
                <a:tc>
                  <a:txBody>
                    <a:bodyPr/>
                    <a:lstStyle/>
                    <a:p>
                      <a:r>
                        <a:rPr lang="en-US" dirty="0">
                          <a:latin typeface="Cambria" panose="02040503050406030204" pitchFamily="18" charset="0"/>
                          <a:ea typeface="Cambria" panose="02040503050406030204" pitchFamily="18" charset="0"/>
                        </a:rPr>
                        <a:t>Name</a:t>
                      </a:r>
                    </a:p>
                  </a:txBody>
                  <a:tcPr/>
                </a:tc>
                <a:tc>
                  <a:txBody>
                    <a:bodyPr/>
                    <a:lstStyle/>
                    <a:p>
                      <a:r>
                        <a:rPr lang="en-US" dirty="0">
                          <a:latin typeface="Cambria" panose="02040503050406030204" pitchFamily="18" charset="0"/>
                          <a:ea typeface="Cambria" panose="02040503050406030204" pitchFamily="18" charset="0"/>
                        </a:rPr>
                        <a:t>Definition</a:t>
                      </a:r>
                    </a:p>
                  </a:txBody>
                  <a:tcPr/>
                </a:tc>
                <a:tc>
                  <a:txBody>
                    <a:bodyPr/>
                    <a:lstStyle/>
                    <a:p>
                      <a:r>
                        <a:rPr lang="en-US" dirty="0">
                          <a:latin typeface="Cambria" panose="02040503050406030204" pitchFamily="18" charset="0"/>
                          <a:ea typeface="Cambria" panose="02040503050406030204" pitchFamily="18" charset="0"/>
                        </a:rPr>
                        <a:t>Detect</a:t>
                      </a:r>
                    </a:p>
                  </a:txBody>
                  <a:tcPr/>
                </a:tc>
                <a:extLst>
                  <a:ext uri="{0D108BD9-81ED-4DB2-BD59-A6C34878D82A}">
                    <a16:rowId xmlns:a16="http://schemas.microsoft.com/office/drawing/2014/main" val="3044932586"/>
                  </a:ext>
                </a:extLst>
              </a:tr>
              <a:tr h="707290">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Back</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that increase the actual, or the appearance of, an actor’s importance or effectiveness relative to a community or topic</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r>
                        <a:rPr lang="en-US" sz="1200" b="1" dirty="0">
                          <a:latin typeface="Cambria" panose="02040503050406030204" pitchFamily="18" charset="0"/>
                          <a:ea typeface="Cambria" panose="02040503050406030204" pitchFamily="18" charset="0"/>
                        </a:rPr>
                        <a:t>Centrality in interaction network, importance to group/ changes positively over the time more than the baseline corpus</a:t>
                      </a:r>
                    </a:p>
                  </a:txBody>
                  <a:tcPr/>
                </a:tc>
                <a:extLst>
                  <a:ext uri="{0D108BD9-81ED-4DB2-BD59-A6C34878D82A}">
                    <a16:rowId xmlns:a16="http://schemas.microsoft.com/office/drawing/2014/main" val="1855960696"/>
                  </a:ext>
                </a:extLst>
              </a:tr>
              <a:tr h="719767">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Build</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that create a group, or the appearance of a group, where there was none before</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r>
                        <a:rPr lang="en-US" sz="1200" b="1" dirty="0">
                          <a:latin typeface="Cambria" panose="02040503050406030204" pitchFamily="18" charset="0"/>
                          <a:ea typeface="Cambria" panose="02040503050406030204" pitchFamily="18" charset="0"/>
                        </a:rPr>
                        <a:t>New group – agent interactions / changes positively over the time more than the baseline corpus</a:t>
                      </a:r>
                    </a:p>
                  </a:txBody>
                  <a:tcPr/>
                </a:tc>
                <a:extLst>
                  <a:ext uri="{0D108BD9-81ED-4DB2-BD59-A6C34878D82A}">
                    <a16:rowId xmlns:a16="http://schemas.microsoft.com/office/drawing/2014/main" val="1754251423"/>
                  </a:ext>
                </a:extLst>
              </a:tr>
              <a:tr h="707290">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Bridge</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that build a connection between two or more groups or create the appearance of such a connection</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r>
                        <a:rPr lang="en-US" sz="1200" b="1" dirty="0">
                          <a:latin typeface="Cambria" panose="02040503050406030204" pitchFamily="18" charset="0"/>
                          <a:ea typeface="Cambria" panose="02040503050406030204" pitchFamily="18" charset="0"/>
                        </a:rPr>
                        <a:t>Centrality, betweenness of the edge nodes of two groups / changes positively over the time more than the baseline corpus</a:t>
                      </a:r>
                    </a:p>
                  </a:txBody>
                  <a:tcPr/>
                </a:tc>
                <a:extLst>
                  <a:ext uri="{0D108BD9-81ED-4DB2-BD59-A6C34878D82A}">
                    <a16:rowId xmlns:a16="http://schemas.microsoft.com/office/drawing/2014/main" val="2262395672"/>
                  </a:ext>
                </a:extLst>
              </a:tr>
              <a:tr h="707290">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rPr>
                        <a:t>Boost</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that increase the size of a group and/or the connections among group members, or the appearance of such</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r>
                        <a:rPr lang="en-US" sz="1200" b="1" dirty="0">
                          <a:latin typeface="Cambria" panose="02040503050406030204" pitchFamily="18" charset="0"/>
                          <a:ea typeface="Cambria" panose="02040503050406030204" pitchFamily="18" charset="0"/>
                        </a:rPr>
                        <a:t>Size of group, graph density / changes positively over the time more than the baseline corpus</a:t>
                      </a:r>
                    </a:p>
                  </a:txBody>
                  <a:tcPr/>
                </a:tc>
                <a:extLst>
                  <a:ext uri="{0D108BD9-81ED-4DB2-BD59-A6C34878D82A}">
                    <a16:rowId xmlns:a16="http://schemas.microsoft.com/office/drawing/2014/main" val="1373207962"/>
                  </a:ext>
                </a:extLst>
              </a:tr>
            </a:tbl>
          </a:graphicData>
        </a:graphic>
      </p:graphicFrame>
      <p:sp>
        <p:nvSpPr>
          <p:cNvPr id="4" name="Oval 3">
            <a:extLst>
              <a:ext uri="{FF2B5EF4-FFF2-40B4-BE49-F238E27FC236}">
                <a16:creationId xmlns:a16="http://schemas.microsoft.com/office/drawing/2014/main" id="{EDB44B82-51DA-15DF-2D6B-EB1715B59CE4}"/>
              </a:ext>
            </a:extLst>
          </p:cNvPr>
          <p:cNvSpPr/>
          <p:nvPr/>
        </p:nvSpPr>
        <p:spPr>
          <a:xfrm>
            <a:off x="11725102" y="0"/>
            <a:ext cx="466898" cy="46689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920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663F290D-2ED1-6BF0-843E-55716171F290}"/>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6CB728C7-1165-4DBC-7FF2-BA4E60DC69FF}"/>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Effects-based Approach (E)</a:t>
            </a:r>
            <a:endParaRPr sz="3900" dirty="0"/>
          </a:p>
        </p:txBody>
      </p:sp>
      <p:sp>
        <p:nvSpPr>
          <p:cNvPr id="127" name="Google Shape;127;g227a5b56a84_0_7">
            <a:extLst>
              <a:ext uri="{FF2B5EF4-FFF2-40B4-BE49-F238E27FC236}">
                <a16:creationId xmlns:a16="http://schemas.microsoft.com/office/drawing/2014/main" id="{F021B430-9485-CE6D-9F85-806CF5E6E748}"/>
              </a:ext>
            </a:extLst>
          </p:cNvPr>
          <p:cNvSpPr txBox="1">
            <a:spLocks noGrp="1"/>
          </p:cNvSpPr>
          <p:nvPr>
            <p:ph type="sldNum" idx="12"/>
          </p:nvPr>
        </p:nvSpPr>
        <p:spPr>
          <a:xfrm>
            <a:off x="8633926" y="6341618"/>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12</a:t>
            </a:fld>
            <a:endParaRPr dirty="0"/>
          </a:p>
        </p:txBody>
      </p:sp>
      <p:sp>
        <p:nvSpPr>
          <p:cNvPr id="128" name="Google Shape;128;g227a5b56a84_0_7">
            <a:extLst>
              <a:ext uri="{FF2B5EF4-FFF2-40B4-BE49-F238E27FC236}">
                <a16:creationId xmlns:a16="http://schemas.microsoft.com/office/drawing/2014/main" id="{B3C07C39-74AC-9F82-89AD-441C4817F499}"/>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graphicFrame>
        <p:nvGraphicFramePr>
          <p:cNvPr id="2" name="Content Placeholder 3">
            <a:extLst>
              <a:ext uri="{FF2B5EF4-FFF2-40B4-BE49-F238E27FC236}">
                <a16:creationId xmlns:a16="http://schemas.microsoft.com/office/drawing/2014/main" id="{1B171A78-4833-4465-280C-EB61F1C57C41}"/>
              </a:ext>
            </a:extLst>
          </p:cNvPr>
          <p:cNvGraphicFramePr>
            <a:graphicFrameLocks/>
          </p:cNvGraphicFramePr>
          <p:nvPr>
            <p:extLst>
              <p:ext uri="{D42A27DB-BD31-4B8C-83A1-F6EECF244321}">
                <p14:modId xmlns:p14="http://schemas.microsoft.com/office/powerpoint/2010/main" val="91290609"/>
              </p:ext>
            </p:extLst>
          </p:nvPr>
        </p:nvGraphicFramePr>
        <p:xfrm>
          <a:off x="1369237" y="2220450"/>
          <a:ext cx="9453526" cy="3194897"/>
        </p:xfrm>
        <a:graphic>
          <a:graphicData uri="http://schemas.openxmlformats.org/drawingml/2006/table">
            <a:tbl>
              <a:tblPr firstRow="1" bandRow="1">
                <a:tableStyleId>{5C22544A-7EE6-4342-B048-85BDC9FD1C3A}</a:tableStyleId>
              </a:tblPr>
              <a:tblGrid>
                <a:gridCol w="1562368">
                  <a:extLst>
                    <a:ext uri="{9D8B030D-6E8A-4147-A177-3AD203B41FA5}">
                      <a16:colId xmlns:a16="http://schemas.microsoft.com/office/drawing/2014/main" val="930075286"/>
                    </a:ext>
                  </a:extLst>
                </a:gridCol>
                <a:gridCol w="3682555">
                  <a:extLst>
                    <a:ext uri="{9D8B030D-6E8A-4147-A177-3AD203B41FA5}">
                      <a16:colId xmlns:a16="http://schemas.microsoft.com/office/drawing/2014/main" val="2089357008"/>
                    </a:ext>
                  </a:extLst>
                </a:gridCol>
                <a:gridCol w="4208603">
                  <a:extLst>
                    <a:ext uri="{9D8B030D-6E8A-4147-A177-3AD203B41FA5}">
                      <a16:colId xmlns:a16="http://schemas.microsoft.com/office/drawing/2014/main" val="3842412944"/>
                    </a:ext>
                  </a:extLst>
                </a:gridCol>
              </a:tblGrid>
              <a:tr h="0">
                <a:tc>
                  <a:txBody>
                    <a:bodyPr/>
                    <a:lstStyle/>
                    <a:p>
                      <a:r>
                        <a:rPr lang="en-US" dirty="0">
                          <a:latin typeface="Cambria" panose="02040503050406030204" pitchFamily="18" charset="0"/>
                          <a:ea typeface="Cambria" panose="02040503050406030204" pitchFamily="18" charset="0"/>
                        </a:rPr>
                        <a:t>Name</a:t>
                      </a:r>
                    </a:p>
                  </a:txBody>
                  <a:tcPr/>
                </a:tc>
                <a:tc>
                  <a:txBody>
                    <a:bodyPr/>
                    <a:lstStyle/>
                    <a:p>
                      <a:r>
                        <a:rPr lang="en-US" dirty="0">
                          <a:latin typeface="Cambria" panose="02040503050406030204" pitchFamily="18" charset="0"/>
                          <a:ea typeface="Cambria" panose="02040503050406030204" pitchFamily="18" charset="0"/>
                        </a:rPr>
                        <a:t>Definition</a:t>
                      </a:r>
                    </a:p>
                  </a:txBody>
                  <a:tcPr/>
                </a:tc>
                <a:tc>
                  <a:txBody>
                    <a:bodyPr/>
                    <a:lstStyle/>
                    <a:p>
                      <a:r>
                        <a:rPr lang="en-US" dirty="0">
                          <a:latin typeface="Cambria" panose="02040503050406030204" pitchFamily="18" charset="0"/>
                          <a:ea typeface="Cambria" panose="02040503050406030204" pitchFamily="18" charset="0"/>
                        </a:rPr>
                        <a:t>Detect</a:t>
                      </a:r>
                    </a:p>
                  </a:txBody>
                  <a:tcPr/>
                </a:tc>
                <a:extLst>
                  <a:ext uri="{0D108BD9-81ED-4DB2-BD59-A6C34878D82A}">
                    <a16:rowId xmlns:a16="http://schemas.microsoft.com/office/drawing/2014/main" val="3044932586"/>
                  </a:ext>
                </a:extLst>
              </a:tr>
              <a:tr h="707290">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Excite</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related to a community or topic that cause the reader to experience a positive emotion such as joy, happiness, liking, or excitement</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r>
                        <a:rPr lang="en-US" sz="1200" b="1" dirty="0">
                          <a:latin typeface="Cambria" panose="02040503050406030204" pitchFamily="18" charset="0"/>
                          <a:ea typeface="Cambria" panose="02040503050406030204" pitchFamily="18" charset="0"/>
                        </a:rPr>
                        <a:t>Target packet emotional valence will be higher in happiness and surprise / changes positively over the time more than the baseline corpus</a:t>
                      </a:r>
                    </a:p>
                  </a:txBody>
                  <a:tcPr/>
                </a:tc>
                <a:extLst>
                  <a:ext uri="{0D108BD9-81ED-4DB2-BD59-A6C34878D82A}">
                    <a16:rowId xmlns:a16="http://schemas.microsoft.com/office/drawing/2014/main" val="1855960696"/>
                  </a:ext>
                </a:extLst>
              </a:tr>
              <a:tr h="719767">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Explain</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that clarify a topic to the targeted community or actor  often by providing details on, or elaborations on, the topic</a:t>
                      </a:r>
                    </a:p>
                  </a:txBody>
                  <a:tcPr marL="35377" marR="35377" marT="0" marB="0"/>
                </a:tc>
                <a:tc>
                  <a:txBody>
                    <a:bodyPr/>
                    <a:lstStyle/>
                    <a:p>
                      <a:r>
                        <a:rPr lang="en-US" sz="1200" b="1" dirty="0">
                          <a:latin typeface="Cambria" panose="02040503050406030204" pitchFamily="18" charset="0"/>
                          <a:ea typeface="Cambria" panose="02040503050406030204" pitchFamily="18" charset="0"/>
                        </a:rPr>
                        <a:t>Topic specialization – additional jargon and net shift towards same stance / changes over the time more than the baseline corpus</a:t>
                      </a:r>
                    </a:p>
                  </a:txBody>
                  <a:tcPr/>
                </a:tc>
                <a:extLst>
                  <a:ext uri="{0D108BD9-81ED-4DB2-BD59-A6C34878D82A}">
                    <a16:rowId xmlns:a16="http://schemas.microsoft.com/office/drawing/2014/main" val="1754251423"/>
                  </a:ext>
                </a:extLst>
              </a:tr>
              <a:tr h="707290">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Engage</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that increase the relevance of the topic to the reader often by providing anecdotes or enabling direct participation and so suggesting that the reader can impact the topic or will be impacted by it</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r>
                        <a:rPr lang="en-US" sz="1200" b="1" dirty="0">
                          <a:latin typeface="Cambria" panose="02040503050406030204" pitchFamily="18" charset="0"/>
                          <a:ea typeface="Cambria" panose="02040503050406030204" pitchFamily="18" charset="0"/>
                        </a:rPr>
                        <a:t>Topics proportional representation / changes positively over the time more than the baseline corpus</a:t>
                      </a:r>
                    </a:p>
                  </a:txBody>
                  <a:tcPr/>
                </a:tc>
                <a:extLst>
                  <a:ext uri="{0D108BD9-81ED-4DB2-BD59-A6C34878D82A}">
                    <a16:rowId xmlns:a16="http://schemas.microsoft.com/office/drawing/2014/main" val="2262395672"/>
                  </a:ext>
                </a:extLst>
              </a:tr>
              <a:tr h="707290">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rPr>
                        <a:t>Enhance</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that provide material that expands the scope of the topic for the targeted community or actor often by making the topic the master topic to which other topics are linked</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r>
                        <a:rPr lang="en-US" sz="1200" b="1" dirty="0">
                          <a:latin typeface="Cambria" panose="02040503050406030204" pitchFamily="18" charset="0"/>
                          <a:ea typeface="Cambria" panose="02040503050406030204" pitchFamily="18" charset="0"/>
                        </a:rPr>
                        <a:t>Increased linkage and centrality, betweenness / changes positively over the time more than the baseline corpus</a:t>
                      </a:r>
                    </a:p>
                  </a:txBody>
                  <a:tcPr/>
                </a:tc>
                <a:extLst>
                  <a:ext uri="{0D108BD9-81ED-4DB2-BD59-A6C34878D82A}">
                    <a16:rowId xmlns:a16="http://schemas.microsoft.com/office/drawing/2014/main" val="1373207962"/>
                  </a:ext>
                </a:extLst>
              </a:tr>
            </a:tbl>
          </a:graphicData>
        </a:graphic>
      </p:graphicFrame>
      <p:sp>
        <p:nvSpPr>
          <p:cNvPr id="3" name="Oval 2">
            <a:extLst>
              <a:ext uri="{FF2B5EF4-FFF2-40B4-BE49-F238E27FC236}">
                <a16:creationId xmlns:a16="http://schemas.microsoft.com/office/drawing/2014/main" id="{161B19C3-FD9F-F3FE-C4DF-7EA4894B48D9}"/>
              </a:ext>
            </a:extLst>
          </p:cNvPr>
          <p:cNvSpPr/>
          <p:nvPr/>
        </p:nvSpPr>
        <p:spPr>
          <a:xfrm>
            <a:off x="11725102" y="0"/>
            <a:ext cx="466898" cy="46689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309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8FA4F8D4-8BB4-6BF5-5C5A-57C8ACB93030}"/>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0CA66DF3-5557-6704-1E1E-AF7045FA868A}"/>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Effects-based Approach (N)</a:t>
            </a:r>
            <a:endParaRPr sz="3900" dirty="0"/>
          </a:p>
        </p:txBody>
      </p:sp>
      <p:sp>
        <p:nvSpPr>
          <p:cNvPr id="127" name="Google Shape;127;g227a5b56a84_0_7">
            <a:extLst>
              <a:ext uri="{FF2B5EF4-FFF2-40B4-BE49-F238E27FC236}">
                <a16:creationId xmlns:a16="http://schemas.microsoft.com/office/drawing/2014/main" id="{F8181937-C0AE-CC65-A62C-9564F15F032F}"/>
              </a:ext>
            </a:extLst>
          </p:cNvPr>
          <p:cNvSpPr txBox="1">
            <a:spLocks noGrp="1"/>
          </p:cNvSpPr>
          <p:nvPr>
            <p:ph type="sldNum" idx="12"/>
          </p:nvPr>
        </p:nvSpPr>
        <p:spPr>
          <a:xfrm>
            <a:off x="8633926" y="6341618"/>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13</a:t>
            </a:fld>
            <a:endParaRPr dirty="0"/>
          </a:p>
        </p:txBody>
      </p:sp>
      <p:sp>
        <p:nvSpPr>
          <p:cNvPr id="128" name="Google Shape;128;g227a5b56a84_0_7">
            <a:extLst>
              <a:ext uri="{FF2B5EF4-FFF2-40B4-BE49-F238E27FC236}">
                <a16:creationId xmlns:a16="http://schemas.microsoft.com/office/drawing/2014/main" id="{E33F4BC8-1A8E-107B-28B6-9297E45684DA}"/>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graphicFrame>
        <p:nvGraphicFramePr>
          <p:cNvPr id="2" name="Content Placeholder 3">
            <a:extLst>
              <a:ext uri="{FF2B5EF4-FFF2-40B4-BE49-F238E27FC236}">
                <a16:creationId xmlns:a16="http://schemas.microsoft.com/office/drawing/2014/main" id="{30A94EF9-448B-FAA4-7667-F2CAE7B16867}"/>
              </a:ext>
            </a:extLst>
          </p:cNvPr>
          <p:cNvGraphicFramePr>
            <a:graphicFrameLocks/>
          </p:cNvGraphicFramePr>
          <p:nvPr>
            <p:extLst>
              <p:ext uri="{D42A27DB-BD31-4B8C-83A1-F6EECF244321}">
                <p14:modId xmlns:p14="http://schemas.microsoft.com/office/powerpoint/2010/main" val="4267185273"/>
              </p:ext>
            </p:extLst>
          </p:nvPr>
        </p:nvGraphicFramePr>
        <p:xfrm>
          <a:off x="1369237" y="2220450"/>
          <a:ext cx="9453526" cy="3146437"/>
        </p:xfrm>
        <a:graphic>
          <a:graphicData uri="http://schemas.openxmlformats.org/drawingml/2006/table">
            <a:tbl>
              <a:tblPr firstRow="1" bandRow="1">
                <a:tableStyleId>{5C22544A-7EE6-4342-B048-85BDC9FD1C3A}</a:tableStyleId>
              </a:tblPr>
              <a:tblGrid>
                <a:gridCol w="1562368">
                  <a:extLst>
                    <a:ext uri="{9D8B030D-6E8A-4147-A177-3AD203B41FA5}">
                      <a16:colId xmlns:a16="http://schemas.microsoft.com/office/drawing/2014/main" val="930075286"/>
                    </a:ext>
                  </a:extLst>
                </a:gridCol>
                <a:gridCol w="3682555">
                  <a:extLst>
                    <a:ext uri="{9D8B030D-6E8A-4147-A177-3AD203B41FA5}">
                      <a16:colId xmlns:a16="http://schemas.microsoft.com/office/drawing/2014/main" val="2089357008"/>
                    </a:ext>
                  </a:extLst>
                </a:gridCol>
                <a:gridCol w="4208603">
                  <a:extLst>
                    <a:ext uri="{9D8B030D-6E8A-4147-A177-3AD203B41FA5}">
                      <a16:colId xmlns:a16="http://schemas.microsoft.com/office/drawing/2014/main" val="3842412944"/>
                    </a:ext>
                  </a:extLst>
                </a:gridCol>
              </a:tblGrid>
              <a:tr h="0">
                <a:tc>
                  <a:txBody>
                    <a:bodyPr/>
                    <a:lstStyle/>
                    <a:p>
                      <a:r>
                        <a:rPr lang="en-US" dirty="0">
                          <a:latin typeface="Cambria" panose="02040503050406030204" pitchFamily="18" charset="0"/>
                          <a:ea typeface="Cambria" panose="02040503050406030204" pitchFamily="18" charset="0"/>
                        </a:rPr>
                        <a:t>Name</a:t>
                      </a:r>
                    </a:p>
                  </a:txBody>
                  <a:tcPr/>
                </a:tc>
                <a:tc>
                  <a:txBody>
                    <a:bodyPr/>
                    <a:lstStyle/>
                    <a:p>
                      <a:r>
                        <a:rPr lang="en-US" dirty="0">
                          <a:latin typeface="Cambria" panose="02040503050406030204" pitchFamily="18" charset="0"/>
                          <a:ea typeface="Cambria" panose="02040503050406030204" pitchFamily="18" charset="0"/>
                        </a:rPr>
                        <a:t>Definition</a:t>
                      </a:r>
                    </a:p>
                  </a:txBody>
                  <a:tcPr/>
                </a:tc>
                <a:tc>
                  <a:txBody>
                    <a:bodyPr/>
                    <a:lstStyle/>
                    <a:p>
                      <a:r>
                        <a:rPr lang="en-US" dirty="0">
                          <a:latin typeface="Cambria" panose="02040503050406030204" pitchFamily="18" charset="0"/>
                          <a:ea typeface="Cambria" panose="02040503050406030204" pitchFamily="18" charset="0"/>
                        </a:rPr>
                        <a:t>Detect</a:t>
                      </a:r>
                    </a:p>
                  </a:txBody>
                  <a:tcPr/>
                </a:tc>
                <a:extLst>
                  <a:ext uri="{0D108BD9-81ED-4DB2-BD59-A6C34878D82A}">
                    <a16:rowId xmlns:a16="http://schemas.microsoft.com/office/drawing/2014/main" val="3044932586"/>
                  </a:ext>
                </a:extLst>
              </a:tr>
              <a:tr h="707290">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Negate</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that decrease the actual, or the appearance of, an actor’s importance or effectiveness relative to a community or topic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r>
                        <a:rPr lang="en-US" sz="1200" b="1" dirty="0">
                          <a:latin typeface="Cambria" panose="02040503050406030204" pitchFamily="18" charset="0"/>
                          <a:ea typeface="Cambria" panose="02040503050406030204" pitchFamily="18" charset="0"/>
                        </a:rPr>
                        <a:t>Centrality of node / changes negatively over the time more than the baseline corpus </a:t>
                      </a:r>
                    </a:p>
                  </a:txBody>
                  <a:tcPr/>
                </a:tc>
                <a:extLst>
                  <a:ext uri="{0D108BD9-81ED-4DB2-BD59-A6C34878D82A}">
                    <a16:rowId xmlns:a16="http://schemas.microsoft.com/office/drawing/2014/main" val="1855960696"/>
                  </a:ext>
                </a:extLst>
              </a:tr>
              <a:tr h="719767">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Neutralize</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that cause a group to be, or appear to be, no longer of relevance, e.g., because it was dismantled</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r>
                        <a:rPr lang="en-US" sz="1200" b="1" dirty="0">
                          <a:latin typeface="Cambria" panose="02040503050406030204" pitchFamily="18" charset="0"/>
                          <a:ea typeface="Cambria" panose="02040503050406030204" pitchFamily="18" charset="0"/>
                        </a:rPr>
                        <a:t>Group nodes have more in common with other groups than themselves (group disappears)</a:t>
                      </a:r>
                    </a:p>
                  </a:txBody>
                  <a:tcPr/>
                </a:tc>
                <a:extLst>
                  <a:ext uri="{0D108BD9-81ED-4DB2-BD59-A6C34878D82A}">
                    <a16:rowId xmlns:a16="http://schemas.microsoft.com/office/drawing/2014/main" val="1754251423"/>
                  </a:ext>
                </a:extLst>
              </a:tr>
              <a:tr h="707290">
                <a:tc>
                  <a:txBody>
                    <a:bodyPr/>
                    <a:lstStyle/>
                    <a:p>
                      <a:pPr marL="0" marR="0">
                        <a:spcBef>
                          <a:spcPts val="0"/>
                        </a:spcBef>
                        <a:spcAft>
                          <a:spcPts val="0"/>
                        </a:spcAft>
                      </a:pPr>
                      <a:r>
                        <a:rPr lang="en-US" sz="1200">
                          <a:effectLst/>
                          <a:latin typeface="Cambria" panose="02040503050406030204" pitchFamily="18" charset="0"/>
                          <a:ea typeface="Cambria" panose="02040503050406030204" pitchFamily="18" charset="0"/>
                        </a:rPr>
                        <a:t>Narrow</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that lead a group to be, or appear to be, more specialized, and possibly to  fission, or appear to fission, into two or more distinct groups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r>
                        <a:rPr lang="en-US" sz="1200" b="1" dirty="0">
                          <a:latin typeface="Cambria" panose="02040503050406030204" pitchFamily="18" charset="0"/>
                          <a:ea typeface="Cambria" panose="02040503050406030204" pitchFamily="18" charset="0"/>
                        </a:rPr>
                        <a:t>Multiple groups where only one was present before, fewer links on bipartite network from meta-agent group node to topic/stance nodes</a:t>
                      </a:r>
                    </a:p>
                  </a:txBody>
                  <a:tcPr/>
                </a:tc>
                <a:extLst>
                  <a:ext uri="{0D108BD9-81ED-4DB2-BD59-A6C34878D82A}">
                    <a16:rowId xmlns:a16="http://schemas.microsoft.com/office/drawing/2014/main" val="2262395672"/>
                  </a:ext>
                </a:extLst>
              </a:tr>
              <a:tr h="707290">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Neglect</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that decrease the size of a group and/or the connections among group members, or the appearance of such</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r>
                        <a:rPr lang="en-US" sz="1200" b="1" dirty="0">
                          <a:latin typeface="Cambria" panose="02040503050406030204" pitchFamily="18" charset="0"/>
                          <a:ea typeface="Cambria" panose="02040503050406030204" pitchFamily="18" charset="0"/>
                        </a:rPr>
                        <a:t>Density and/or size / changes negatively over the time above the baseline corpus</a:t>
                      </a:r>
                    </a:p>
                  </a:txBody>
                  <a:tcPr/>
                </a:tc>
                <a:extLst>
                  <a:ext uri="{0D108BD9-81ED-4DB2-BD59-A6C34878D82A}">
                    <a16:rowId xmlns:a16="http://schemas.microsoft.com/office/drawing/2014/main" val="1373207962"/>
                  </a:ext>
                </a:extLst>
              </a:tr>
            </a:tbl>
          </a:graphicData>
        </a:graphic>
      </p:graphicFrame>
      <p:sp>
        <p:nvSpPr>
          <p:cNvPr id="3" name="Oval 2">
            <a:extLst>
              <a:ext uri="{FF2B5EF4-FFF2-40B4-BE49-F238E27FC236}">
                <a16:creationId xmlns:a16="http://schemas.microsoft.com/office/drawing/2014/main" id="{1D61299C-049D-77A1-A50A-076A34FA2C8C}"/>
              </a:ext>
            </a:extLst>
          </p:cNvPr>
          <p:cNvSpPr/>
          <p:nvPr/>
        </p:nvSpPr>
        <p:spPr>
          <a:xfrm>
            <a:off x="11725102" y="0"/>
            <a:ext cx="466898" cy="46689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88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8E6F523C-7B69-7877-1C89-68319581B40E}"/>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B5D4ADA2-9A90-4A39-E6C3-C6C5250C9CC8}"/>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Effects-based Approach (D)</a:t>
            </a:r>
            <a:endParaRPr sz="3900" dirty="0"/>
          </a:p>
        </p:txBody>
      </p:sp>
      <p:sp>
        <p:nvSpPr>
          <p:cNvPr id="127" name="Google Shape;127;g227a5b56a84_0_7">
            <a:extLst>
              <a:ext uri="{FF2B5EF4-FFF2-40B4-BE49-F238E27FC236}">
                <a16:creationId xmlns:a16="http://schemas.microsoft.com/office/drawing/2014/main" id="{0394F6A5-0841-41A6-F334-C748F1722040}"/>
              </a:ext>
            </a:extLst>
          </p:cNvPr>
          <p:cNvSpPr txBox="1">
            <a:spLocks noGrp="1"/>
          </p:cNvSpPr>
          <p:nvPr>
            <p:ph type="sldNum" idx="12"/>
          </p:nvPr>
        </p:nvSpPr>
        <p:spPr>
          <a:xfrm>
            <a:off x="8633926" y="6341618"/>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14</a:t>
            </a:fld>
            <a:endParaRPr dirty="0"/>
          </a:p>
        </p:txBody>
      </p:sp>
      <p:sp>
        <p:nvSpPr>
          <p:cNvPr id="128" name="Google Shape;128;g227a5b56a84_0_7">
            <a:extLst>
              <a:ext uri="{FF2B5EF4-FFF2-40B4-BE49-F238E27FC236}">
                <a16:creationId xmlns:a16="http://schemas.microsoft.com/office/drawing/2014/main" id="{5F61D2B2-7A8B-4F04-6A9B-1B0CCBDA8C16}"/>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graphicFrame>
        <p:nvGraphicFramePr>
          <p:cNvPr id="2" name="Content Placeholder 3">
            <a:extLst>
              <a:ext uri="{FF2B5EF4-FFF2-40B4-BE49-F238E27FC236}">
                <a16:creationId xmlns:a16="http://schemas.microsoft.com/office/drawing/2014/main" id="{3ACBEFD6-2330-787C-EFB3-8219C1C20A07}"/>
              </a:ext>
            </a:extLst>
          </p:cNvPr>
          <p:cNvGraphicFramePr>
            <a:graphicFrameLocks/>
          </p:cNvGraphicFramePr>
          <p:nvPr>
            <p:extLst>
              <p:ext uri="{D42A27DB-BD31-4B8C-83A1-F6EECF244321}">
                <p14:modId xmlns:p14="http://schemas.microsoft.com/office/powerpoint/2010/main" val="1022568838"/>
              </p:ext>
            </p:extLst>
          </p:nvPr>
        </p:nvGraphicFramePr>
        <p:xfrm>
          <a:off x="1369237" y="2220450"/>
          <a:ext cx="9453526" cy="3194897"/>
        </p:xfrm>
        <a:graphic>
          <a:graphicData uri="http://schemas.openxmlformats.org/drawingml/2006/table">
            <a:tbl>
              <a:tblPr firstRow="1" bandRow="1">
                <a:tableStyleId>{5C22544A-7EE6-4342-B048-85BDC9FD1C3A}</a:tableStyleId>
              </a:tblPr>
              <a:tblGrid>
                <a:gridCol w="1562368">
                  <a:extLst>
                    <a:ext uri="{9D8B030D-6E8A-4147-A177-3AD203B41FA5}">
                      <a16:colId xmlns:a16="http://schemas.microsoft.com/office/drawing/2014/main" val="930075286"/>
                    </a:ext>
                  </a:extLst>
                </a:gridCol>
                <a:gridCol w="3682555">
                  <a:extLst>
                    <a:ext uri="{9D8B030D-6E8A-4147-A177-3AD203B41FA5}">
                      <a16:colId xmlns:a16="http://schemas.microsoft.com/office/drawing/2014/main" val="2089357008"/>
                    </a:ext>
                  </a:extLst>
                </a:gridCol>
                <a:gridCol w="4208603">
                  <a:extLst>
                    <a:ext uri="{9D8B030D-6E8A-4147-A177-3AD203B41FA5}">
                      <a16:colId xmlns:a16="http://schemas.microsoft.com/office/drawing/2014/main" val="3842412944"/>
                    </a:ext>
                  </a:extLst>
                </a:gridCol>
              </a:tblGrid>
              <a:tr h="0">
                <a:tc>
                  <a:txBody>
                    <a:bodyPr/>
                    <a:lstStyle/>
                    <a:p>
                      <a:r>
                        <a:rPr lang="en-US" dirty="0">
                          <a:latin typeface="Cambria" panose="02040503050406030204" pitchFamily="18" charset="0"/>
                          <a:ea typeface="Cambria" panose="02040503050406030204" pitchFamily="18" charset="0"/>
                        </a:rPr>
                        <a:t>Name</a:t>
                      </a:r>
                    </a:p>
                  </a:txBody>
                  <a:tcPr/>
                </a:tc>
                <a:tc>
                  <a:txBody>
                    <a:bodyPr/>
                    <a:lstStyle/>
                    <a:p>
                      <a:r>
                        <a:rPr lang="en-US" dirty="0">
                          <a:latin typeface="Cambria" panose="02040503050406030204" pitchFamily="18" charset="0"/>
                          <a:ea typeface="Cambria" panose="02040503050406030204" pitchFamily="18" charset="0"/>
                        </a:rPr>
                        <a:t>Definition</a:t>
                      </a:r>
                    </a:p>
                  </a:txBody>
                  <a:tcPr/>
                </a:tc>
                <a:tc>
                  <a:txBody>
                    <a:bodyPr/>
                    <a:lstStyle/>
                    <a:p>
                      <a:r>
                        <a:rPr lang="en-US" dirty="0">
                          <a:latin typeface="Cambria" panose="02040503050406030204" pitchFamily="18" charset="0"/>
                          <a:ea typeface="Cambria" panose="02040503050406030204" pitchFamily="18" charset="0"/>
                        </a:rPr>
                        <a:t>Detect</a:t>
                      </a:r>
                    </a:p>
                  </a:txBody>
                  <a:tcPr/>
                </a:tc>
                <a:extLst>
                  <a:ext uri="{0D108BD9-81ED-4DB2-BD59-A6C34878D82A}">
                    <a16:rowId xmlns:a16="http://schemas.microsoft.com/office/drawing/2014/main" val="3044932586"/>
                  </a:ext>
                </a:extLst>
              </a:tr>
              <a:tr h="707290">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Dismay</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related to a community or topic that cause the reader to experience a negative emotion such as worry, sadness, disliking, anger, despair, or fear</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ea typeface="Cambria" panose="02040503050406030204" pitchFamily="18" charset="0"/>
                        </a:rPr>
                        <a:t>Target packet emotional valence will be higher in anger, sadness, fear / changes over the time more than the baseline corpus</a:t>
                      </a:r>
                    </a:p>
                  </a:txBody>
                  <a:tcPr/>
                </a:tc>
                <a:extLst>
                  <a:ext uri="{0D108BD9-81ED-4DB2-BD59-A6C34878D82A}">
                    <a16:rowId xmlns:a16="http://schemas.microsoft.com/office/drawing/2014/main" val="1855960696"/>
                  </a:ext>
                </a:extLst>
              </a:tr>
              <a:tr h="719767">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Distort</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that obscure a topic to the targeted community or actor often by supporting a particular point of view or calling details into question</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r>
                        <a:rPr lang="en-US" sz="1200" b="1" dirty="0">
                          <a:latin typeface="Cambria" panose="02040503050406030204" pitchFamily="18" charset="0"/>
                          <a:ea typeface="Cambria" panose="02040503050406030204" pitchFamily="18" charset="0"/>
                        </a:rPr>
                        <a:t>Topic specialization – additional jargon and net shift towards opposite stance / changes over the time more than the baseline corpus</a:t>
                      </a:r>
                    </a:p>
                  </a:txBody>
                  <a:tcPr/>
                </a:tc>
                <a:extLst>
                  <a:ext uri="{0D108BD9-81ED-4DB2-BD59-A6C34878D82A}">
                    <a16:rowId xmlns:a16="http://schemas.microsoft.com/office/drawing/2014/main" val="1754251423"/>
                  </a:ext>
                </a:extLst>
              </a:tr>
              <a:tr h="707290">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Dismiss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that decrease the relevance of the topic to the reader often by providing stories or information that suggest that the reader cannot impact a topic or be impacted by it</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ea typeface="Cambria" panose="02040503050406030204" pitchFamily="18" charset="0"/>
                        </a:rPr>
                        <a:t>Topics proportional representation / changes negatively over the time more than the baseline corpus</a:t>
                      </a:r>
                    </a:p>
                  </a:txBody>
                  <a:tcPr/>
                </a:tc>
                <a:extLst>
                  <a:ext uri="{0D108BD9-81ED-4DB2-BD59-A6C34878D82A}">
                    <a16:rowId xmlns:a16="http://schemas.microsoft.com/office/drawing/2014/main" val="2262395672"/>
                  </a:ext>
                </a:extLst>
              </a:tr>
              <a:tr h="707290">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Distract</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a:spcBef>
                          <a:spcPts val="0"/>
                        </a:spcBef>
                        <a:spcAft>
                          <a:spcPts val="0"/>
                        </a:spcAft>
                      </a:pPr>
                      <a:r>
                        <a:rPr lang="en-US" sz="1200" dirty="0">
                          <a:effectLst/>
                          <a:latin typeface="Cambria" panose="02040503050406030204" pitchFamily="18" charset="0"/>
                          <a:ea typeface="Cambria" panose="02040503050406030204" pitchFamily="18" charset="0"/>
                        </a:rPr>
                        <a:t>Discussion or actions that redirect the targeted community or actor to a different topic often by bring up unrelated topics, and making the original topic just one of many</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35377" marR="35377"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ea typeface="Cambria" panose="02040503050406030204" pitchFamily="18" charset="0"/>
                        </a:rPr>
                        <a:t>Decreased linkage and centrality, betweenness / changes over the time more than the baseline corpus</a:t>
                      </a:r>
                    </a:p>
                  </a:txBody>
                  <a:tcPr/>
                </a:tc>
                <a:extLst>
                  <a:ext uri="{0D108BD9-81ED-4DB2-BD59-A6C34878D82A}">
                    <a16:rowId xmlns:a16="http://schemas.microsoft.com/office/drawing/2014/main" val="1373207962"/>
                  </a:ext>
                </a:extLst>
              </a:tr>
            </a:tbl>
          </a:graphicData>
        </a:graphic>
      </p:graphicFrame>
      <p:sp>
        <p:nvSpPr>
          <p:cNvPr id="3" name="Oval 2">
            <a:extLst>
              <a:ext uri="{FF2B5EF4-FFF2-40B4-BE49-F238E27FC236}">
                <a16:creationId xmlns:a16="http://schemas.microsoft.com/office/drawing/2014/main" id="{4ECBF192-9677-0429-8170-258F3225F6FF}"/>
              </a:ext>
            </a:extLst>
          </p:cNvPr>
          <p:cNvSpPr/>
          <p:nvPr/>
        </p:nvSpPr>
        <p:spPr>
          <a:xfrm>
            <a:off x="11725102" y="0"/>
            <a:ext cx="466898" cy="46689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607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F8E14D72-D871-35BD-0741-F72CCA449847}"/>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C7669771-3C2A-4E6C-D861-40DAAC4E2995}"/>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Study 1: Real World Effects</a:t>
            </a:r>
            <a:endParaRPr sz="3900" dirty="0"/>
          </a:p>
        </p:txBody>
      </p:sp>
      <p:sp>
        <p:nvSpPr>
          <p:cNvPr id="126" name="Google Shape;126;g227a5b56a84_0_7">
            <a:extLst>
              <a:ext uri="{FF2B5EF4-FFF2-40B4-BE49-F238E27FC236}">
                <a16:creationId xmlns:a16="http://schemas.microsoft.com/office/drawing/2014/main" id="{AF577D81-FBCF-72DC-1083-70AC34709E46}"/>
              </a:ext>
            </a:extLst>
          </p:cNvPr>
          <p:cNvSpPr txBox="1">
            <a:spLocks noGrp="1"/>
          </p:cNvSpPr>
          <p:nvPr>
            <p:ph type="body" idx="1"/>
          </p:nvPr>
        </p:nvSpPr>
        <p:spPr>
          <a:xfrm>
            <a:off x="658346" y="4199122"/>
            <a:ext cx="10921030" cy="2081530"/>
          </a:xfrm>
          <a:prstGeom prst="rect">
            <a:avLst/>
          </a:prstGeom>
          <a:noFill/>
          <a:ln>
            <a:noFill/>
          </a:ln>
        </p:spPr>
        <p:txBody>
          <a:bodyPr spcFirstLastPara="1" wrap="square" lIns="91425" tIns="45700" rIns="91425" bIns="45700" anchor="t" anchorCtr="0">
            <a:normAutofit fontScale="92500"/>
          </a:bodyPr>
          <a:lstStyle/>
          <a:p>
            <a:pPr marL="457200" lvl="0" indent="-361950" algn="l" rtl="0">
              <a:lnSpc>
                <a:spcPct val="100000"/>
              </a:lnSpc>
              <a:spcBef>
                <a:spcPts val="0"/>
              </a:spcBef>
              <a:spcAft>
                <a:spcPts val="1200"/>
              </a:spcAft>
              <a:buSzPts val="2100"/>
              <a:buChar char="●"/>
            </a:pPr>
            <a:r>
              <a:rPr lang="en-US" sz="2200" dirty="0"/>
              <a:t>Using existing datasets eliminates external dependencies</a:t>
            </a:r>
          </a:p>
          <a:p>
            <a:pPr marL="457200" lvl="0" indent="-361950" algn="l" rtl="0">
              <a:lnSpc>
                <a:spcPct val="100000"/>
              </a:lnSpc>
              <a:spcBef>
                <a:spcPts val="0"/>
              </a:spcBef>
              <a:spcAft>
                <a:spcPts val="1200"/>
              </a:spcAft>
              <a:buSzPts val="2100"/>
              <a:buChar char="●"/>
            </a:pPr>
            <a:r>
              <a:rPr lang="en-US" sz="2200" dirty="0"/>
              <a:t>CUE+ BEND detection through ORA will be compared against effects-based BEND detection</a:t>
            </a:r>
          </a:p>
          <a:p>
            <a:pPr marL="457200" lvl="0" indent="-361950" algn="l" rtl="0">
              <a:lnSpc>
                <a:spcPct val="100000"/>
              </a:lnSpc>
              <a:spcBef>
                <a:spcPts val="0"/>
              </a:spcBef>
              <a:spcAft>
                <a:spcPts val="1200"/>
              </a:spcAft>
              <a:buSzPts val="2100"/>
              <a:buChar char="●"/>
            </a:pPr>
            <a:r>
              <a:rPr lang="en-US" sz="2200" dirty="0"/>
              <a:t>Correlations between attempted BEND maneuvers (CUE+) and observed BEND maneuvers (effects-based) allow for some measure of effectiveness and for the assessment of countermeasures</a:t>
            </a:r>
            <a:endParaRPr lang="en-US" sz="1400" dirty="0"/>
          </a:p>
          <a:p>
            <a:pPr marL="457200" lvl="0" indent="-361950" algn="l" rtl="0">
              <a:lnSpc>
                <a:spcPct val="150000"/>
              </a:lnSpc>
              <a:spcBef>
                <a:spcPts val="0"/>
              </a:spcBef>
              <a:spcAft>
                <a:spcPts val="0"/>
              </a:spcAft>
              <a:buSzPts val="2100"/>
              <a:buChar char="●"/>
            </a:pPr>
            <a:endParaRPr lang="en-US" dirty="0"/>
          </a:p>
        </p:txBody>
      </p:sp>
      <p:sp>
        <p:nvSpPr>
          <p:cNvPr id="127" name="Google Shape;127;g227a5b56a84_0_7">
            <a:extLst>
              <a:ext uri="{FF2B5EF4-FFF2-40B4-BE49-F238E27FC236}">
                <a16:creationId xmlns:a16="http://schemas.microsoft.com/office/drawing/2014/main" id="{435F00DE-6485-6DDC-0A89-BEB261F6114F}"/>
              </a:ext>
            </a:extLst>
          </p:cNvPr>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15</a:t>
            </a:fld>
            <a:endParaRPr/>
          </a:p>
        </p:txBody>
      </p:sp>
      <p:sp>
        <p:nvSpPr>
          <p:cNvPr id="128" name="Google Shape;128;g227a5b56a84_0_7">
            <a:extLst>
              <a:ext uri="{FF2B5EF4-FFF2-40B4-BE49-F238E27FC236}">
                <a16:creationId xmlns:a16="http://schemas.microsoft.com/office/drawing/2014/main" id="{B88FBC1A-875D-6262-E628-A41889C6DC67}"/>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graphicFrame>
        <p:nvGraphicFramePr>
          <p:cNvPr id="6" name="Object 5">
            <a:extLst>
              <a:ext uri="{FF2B5EF4-FFF2-40B4-BE49-F238E27FC236}">
                <a16:creationId xmlns:a16="http://schemas.microsoft.com/office/drawing/2014/main" id="{6C2665D0-3B93-D1D6-DE6E-723B58A76C99}"/>
              </a:ext>
            </a:extLst>
          </p:cNvPr>
          <p:cNvGraphicFramePr>
            <a:graphicFrameLocks noChangeAspect="1"/>
          </p:cNvGraphicFramePr>
          <p:nvPr>
            <p:extLst>
              <p:ext uri="{D42A27DB-BD31-4B8C-83A1-F6EECF244321}">
                <p14:modId xmlns:p14="http://schemas.microsoft.com/office/powerpoint/2010/main" val="4101767937"/>
              </p:ext>
            </p:extLst>
          </p:nvPr>
        </p:nvGraphicFramePr>
        <p:xfrm>
          <a:off x="658346" y="2105246"/>
          <a:ext cx="10666945" cy="1602637"/>
        </p:xfrm>
        <a:graphic>
          <a:graphicData uri="http://schemas.openxmlformats.org/presentationml/2006/ole">
            <mc:AlternateContent xmlns:mc="http://schemas.openxmlformats.org/markup-compatibility/2006">
              <mc:Choice xmlns:v="urn:schemas-microsoft-com:vml" Requires="v">
                <p:oleObj name="Worksheet" r:id="rId3" imgW="5219712" imgH="784800" progId="Excel.Sheet.12">
                  <p:embed/>
                </p:oleObj>
              </mc:Choice>
              <mc:Fallback>
                <p:oleObj name="Worksheet" r:id="rId3" imgW="5219712" imgH="784800" progId="Excel.Sheet.12">
                  <p:embed/>
                  <p:pic>
                    <p:nvPicPr>
                      <p:cNvPr id="0" name=""/>
                      <p:cNvPicPr/>
                      <p:nvPr/>
                    </p:nvPicPr>
                    <p:blipFill>
                      <a:blip r:embed="rId4"/>
                      <a:stretch>
                        <a:fillRect/>
                      </a:stretch>
                    </p:blipFill>
                    <p:spPr>
                      <a:xfrm>
                        <a:off x="658346" y="2105246"/>
                        <a:ext cx="10666945" cy="1602637"/>
                      </a:xfrm>
                      <a:prstGeom prst="rect">
                        <a:avLst/>
                      </a:prstGeom>
                    </p:spPr>
                  </p:pic>
                </p:oleObj>
              </mc:Fallback>
            </mc:AlternateContent>
          </a:graphicData>
        </a:graphic>
      </p:graphicFrame>
      <p:sp>
        <p:nvSpPr>
          <p:cNvPr id="3" name="Oval 2">
            <a:extLst>
              <a:ext uri="{FF2B5EF4-FFF2-40B4-BE49-F238E27FC236}">
                <a16:creationId xmlns:a16="http://schemas.microsoft.com/office/drawing/2014/main" id="{8E21CB05-BE33-F259-8665-E1457331482F}"/>
              </a:ext>
            </a:extLst>
          </p:cNvPr>
          <p:cNvSpPr/>
          <p:nvPr/>
        </p:nvSpPr>
        <p:spPr>
          <a:xfrm>
            <a:off x="11725102" y="0"/>
            <a:ext cx="466898" cy="46689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816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0E6575B1-D7C4-036C-FA07-152DB3544A70}"/>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DE4B4495-7DFF-3F35-7101-F9F0CA8F5718}"/>
              </a:ext>
            </a:extLst>
          </p:cNvPr>
          <p:cNvSpPr txBox="1">
            <a:spLocks noGrp="1"/>
          </p:cNvSpPr>
          <p:nvPr>
            <p:ph type="title"/>
          </p:nvPr>
        </p:nvSpPr>
        <p:spPr>
          <a:xfrm>
            <a:off x="838200" y="15390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Study 1: Real World Effects</a:t>
            </a:r>
            <a:endParaRPr sz="3900" dirty="0"/>
          </a:p>
        </p:txBody>
      </p:sp>
      <p:sp>
        <p:nvSpPr>
          <p:cNvPr id="127" name="Google Shape;127;g227a5b56a84_0_7">
            <a:extLst>
              <a:ext uri="{FF2B5EF4-FFF2-40B4-BE49-F238E27FC236}">
                <a16:creationId xmlns:a16="http://schemas.microsoft.com/office/drawing/2014/main" id="{9614C5D8-DEA5-3332-308B-B88F09254F0F}"/>
              </a:ext>
            </a:extLst>
          </p:cNvPr>
          <p:cNvSpPr txBox="1">
            <a:spLocks noGrp="1"/>
          </p:cNvSpPr>
          <p:nvPr>
            <p:ph type="sldNum" idx="12"/>
          </p:nvPr>
        </p:nvSpPr>
        <p:spPr>
          <a:xfrm>
            <a:off x="8633926" y="6341618"/>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16</a:t>
            </a:fld>
            <a:endParaRPr dirty="0"/>
          </a:p>
        </p:txBody>
      </p:sp>
      <p:sp>
        <p:nvSpPr>
          <p:cNvPr id="128" name="Google Shape;128;g227a5b56a84_0_7">
            <a:extLst>
              <a:ext uri="{FF2B5EF4-FFF2-40B4-BE49-F238E27FC236}">
                <a16:creationId xmlns:a16="http://schemas.microsoft.com/office/drawing/2014/main" id="{AC465139-668B-ED6A-68C9-26B8994969FD}"/>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pic>
        <p:nvPicPr>
          <p:cNvPr id="7" name="Picture 6">
            <a:extLst>
              <a:ext uri="{FF2B5EF4-FFF2-40B4-BE49-F238E27FC236}">
                <a16:creationId xmlns:a16="http://schemas.microsoft.com/office/drawing/2014/main" id="{89E8D939-73AA-89F0-11F7-E69EFD5041F1}"/>
              </a:ext>
            </a:extLst>
          </p:cNvPr>
          <p:cNvPicPr>
            <a:picLocks noChangeAspect="1"/>
          </p:cNvPicPr>
          <p:nvPr/>
        </p:nvPicPr>
        <p:blipFill>
          <a:blip r:embed="rId3"/>
          <a:stretch>
            <a:fillRect/>
          </a:stretch>
        </p:blipFill>
        <p:spPr>
          <a:xfrm>
            <a:off x="1337883" y="3718188"/>
            <a:ext cx="2954881" cy="2638162"/>
          </a:xfrm>
          <a:prstGeom prst="rect">
            <a:avLst/>
          </a:prstGeom>
        </p:spPr>
      </p:pic>
      <p:sp>
        <p:nvSpPr>
          <p:cNvPr id="2" name="Rectangle 1">
            <a:extLst>
              <a:ext uri="{FF2B5EF4-FFF2-40B4-BE49-F238E27FC236}">
                <a16:creationId xmlns:a16="http://schemas.microsoft.com/office/drawing/2014/main" id="{903382FE-823A-6E1C-EC2C-9F2F74B04B8C}"/>
              </a:ext>
            </a:extLst>
          </p:cNvPr>
          <p:cNvSpPr/>
          <p:nvPr/>
        </p:nvSpPr>
        <p:spPr>
          <a:xfrm>
            <a:off x="2082579" y="5439366"/>
            <a:ext cx="2036618" cy="98739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865F339E-2E1A-510F-BE08-C4FE34F1F202}"/>
              </a:ext>
            </a:extLst>
          </p:cNvPr>
          <p:cNvCxnSpPr>
            <a:cxnSpLocks/>
          </p:cNvCxnSpPr>
          <p:nvPr/>
        </p:nvCxnSpPr>
        <p:spPr>
          <a:xfrm flipV="1">
            <a:off x="2082579" y="4603192"/>
            <a:ext cx="5520863" cy="83617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515F98-8E22-4D3A-FEE2-223F94977FCB}"/>
              </a:ext>
            </a:extLst>
          </p:cNvPr>
          <p:cNvCxnSpPr>
            <a:cxnSpLocks/>
          </p:cNvCxnSpPr>
          <p:nvPr/>
        </p:nvCxnSpPr>
        <p:spPr>
          <a:xfrm flipV="1">
            <a:off x="2082579" y="6001932"/>
            <a:ext cx="5481179" cy="42482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9B9D44-8A7F-C90F-D640-86CE4F5D64A1}"/>
              </a:ext>
            </a:extLst>
          </p:cNvPr>
          <p:cNvCxnSpPr>
            <a:cxnSpLocks/>
          </p:cNvCxnSpPr>
          <p:nvPr/>
        </p:nvCxnSpPr>
        <p:spPr>
          <a:xfrm flipV="1">
            <a:off x="4119197" y="6001932"/>
            <a:ext cx="6653055" cy="423425"/>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CC7675-09D0-458F-BF55-585938B418C0}"/>
              </a:ext>
            </a:extLst>
          </p:cNvPr>
          <p:cNvCxnSpPr>
            <a:cxnSpLocks/>
          </p:cNvCxnSpPr>
          <p:nvPr/>
        </p:nvCxnSpPr>
        <p:spPr>
          <a:xfrm flipV="1">
            <a:off x="4119197" y="4584682"/>
            <a:ext cx="6676321" cy="85366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9264A7C-FB15-7036-D466-4392E810830A}"/>
              </a:ext>
            </a:extLst>
          </p:cNvPr>
          <p:cNvPicPr>
            <a:picLocks noChangeAspect="1"/>
          </p:cNvPicPr>
          <p:nvPr/>
        </p:nvPicPr>
        <p:blipFill rotWithShape="1">
          <a:blip r:embed="rId4"/>
          <a:srcRect t="18727" b="9702"/>
          <a:stretch/>
        </p:blipFill>
        <p:spPr>
          <a:xfrm>
            <a:off x="7603443" y="4591663"/>
            <a:ext cx="3192075" cy="1413874"/>
          </a:xfrm>
          <a:prstGeom prst="rect">
            <a:avLst/>
          </a:prstGeom>
          <a:ln w="12700">
            <a:solidFill>
              <a:schemeClr val="tx1"/>
            </a:solidFill>
          </a:ln>
        </p:spPr>
      </p:pic>
      <p:graphicFrame>
        <p:nvGraphicFramePr>
          <p:cNvPr id="5" name="Chart 4">
            <a:extLst>
              <a:ext uri="{FF2B5EF4-FFF2-40B4-BE49-F238E27FC236}">
                <a16:creationId xmlns:a16="http://schemas.microsoft.com/office/drawing/2014/main" id="{DDEAF87D-AD4C-1354-3C57-FC6D43DEE786}"/>
              </a:ext>
            </a:extLst>
          </p:cNvPr>
          <p:cNvGraphicFramePr/>
          <p:nvPr>
            <p:extLst>
              <p:ext uri="{D42A27DB-BD31-4B8C-83A1-F6EECF244321}">
                <p14:modId xmlns:p14="http://schemas.microsoft.com/office/powerpoint/2010/main" val="763710581"/>
              </p:ext>
            </p:extLst>
          </p:nvPr>
        </p:nvGraphicFramePr>
        <p:xfrm>
          <a:off x="92159" y="1626494"/>
          <a:ext cx="2954881" cy="23631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9BFFFFB4-4FC3-C1B7-8A48-3CBDA310E1B5}"/>
              </a:ext>
            </a:extLst>
          </p:cNvPr>
          <p:cNvGraphicFramePr/>
          <p:nvPr>
            <p:extLst>
              <p:ext uri="{D42A27DB-BD31-4B8C-83A1-F6EECF244321}">
                <p14:modId xmlns:p14="http://schemas.microsoft.com/office/powerpoint/2010/main" val="254535073"/>
              </p:ext>
            </p:extLst>
          </p:nvPr>
        </p:nvGraphicFramePr>
        <p:xfrm>
          <a:off x="3587573" y="1626493"/>
          <a:ext cx="3143427" cy="2363185"/>
        </p:xfrm>
        <a:graphic>
          <a:graphicData uri="http://schemas.openxmlformats.org/drawingml/2006/chart">
            <c:chart xmlns:c="http://schemas.openxmlformats.org/drawingml/2006/chart" xmlns:r="http://schemas.openxmlformats.org/officeDocument/2006/relationships" r:id="rId6"/>
          </a:graphicData>
        </a:graphic>
      </p:graphicFrame>
      <p:sp>
        <p:nvSpPr>
          <p:cNvPr id="136" name="TextBox 135">
            <a:extLst>
              <a:ext uri="{FF2B5EF4-FFF2-40B4-BE49-F238E27FC236}">
                <a16:creationId xmlns:a16="http://schemas.microsoft.com/office/drawing/2014/main" id="{42D44BDD-A6C4-028B-F8E8-215668F71C3B}"/>
              </a:ext>
            </a:extLst>
          </p:cNvPr>
          <p:cNvSpPr txBox="1"/>
          <p:nvPr/>
        </p:nvSpPr>
        <p:spPr>
          <a:xfrm>
            <a:off x="8633926" y="1626494"/>
            <a:ext cx="1247457" cy="307777"/>
          </a:xfrm>
          <a:prstGeom prst="rect">
            <a:avLst/>
          </a:prstGeom>
          <a:noFill/>
        </p:spPr>
        <p:txBody>
          <a:bodyPr wrap="none" rtlCol="0">
            <a:spAutoFit/>
          </a:bodyPr>
          <a:lstStyle/>
          <a:p>
            <a:r>
              <a:rPr lang="en-US" dirty="0"/>
              <a:t>Group Target</a:t>
            </a:r>
          </a:p>
        </p:txBody>
      </p:sp>
      <p:sp>
        <p:nvSpPr>
          <p:cNvPr id="3" name="Oval 2">
            <a:extLst>
              <a:ext uri="{FF2B5EF4-FFF2-40B4-BE49-F238E27FC236}">
                <a16:creationId xmlns:a16="http://schemas.microsoft.com/office/drawing/2014/main" id="{6A7959DC-9540-2D7B-17B4-2EB81C3F8265}"/>
              </a:ext>
            </a:extLst>
          </p:cNvPr>
          <p:cNvSpPr/>
          <p:nvPr/>
        </p:nvSpPr>
        <p:spPr>
          <a:xfrm>
            <a:off x="11725102" y="0"/>
            <a:ext cx="466898" cy="46689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88E3B62-988E-8AE6-16CA-E5216D8153B6}"/>
              </a:ext>
            </a:extLst>
          </p:cNvPr>
          <p:cNvPicPr>
            <a:picLocks noChangeAspect="1"/>
          </p:cNvPicPr>
          <p:nvPr/>
        </p:nvPicPr>
        <p:blipFill>
          <a:blip r:embed="rId7"/>
          <a:stretch>
            <a:fillRect/>
          </a:stretch>
        </p:blipFill>
        <p:spPr>
          <a:xfrm>
            <a:off x="7082988" y="1961599"/>
            <a:ext cx="3990593" cy="2411618"/>
          </a:xfrm>
          <a:prstGeom prst="rect">
            <a:avLst/>
          </a:prstGeom>
        </p:spPr>
      </p:pic>
      <p:sp>
        <p:nvSpPr>
          <p:cNvPr id="8" name="Arrow: Right 7">
            <a:extLst>
              <a:ext uri="{FF2B5EF4-FFF2-40B4-BE49-F238E27FC236}">
                <a16:creationId xmlns:a16="http://schemas.microsoft.com/office/drawing/2014/main" id="{2C18575D-6B40-6887-13E9-1A4BE9E0DDC4}"/>
              </a:ext>
            </a:extLst>
          </p:cNvPr>
          <p:cNvSpPr/>
          <p:nvPr/>
        </p:nvSpPr>
        <p:spPr>
          <a:xfrm>
            <a:off x="3047040" y="2619375"/>
            <a:ext cx="540533" cy="484632"/>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944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74352E7C-9669-FFE7-F498-24796100676F}"/>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50205C93-818C-A587-2F0E-35AC2AC821E7}"/>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Study 2: Simulations Based on Determined Effects</a:t>
            </a:r>
            <a:endParaRPr sz="3900" dirty="0"/>
          </a:p>
        </p:txBody>
      </p:sp>
      <p:sp>
        <p:nvSpPr>
          <p:cNvPr id="126" name="Google Shape;126;g227a5b56a84_0_7">
            <a:extLst>
              <a:ext uri="{FF2B5EF4-FFF2-40B4-BE49-F238E27FC236}">
                <a16:creationId xmlns:a16="http://schemas.microsoft.com/office/drawing/2014/main" id="{D1627D4A-0738-BA13-35CC-BA8536B10AB9}"/>
              </a:ext>
            </a:extLst>
          </p:cNvPr>
          <p:cNvSpPr txBox="1">
            <a:spLocks noGrp="1"/>
          </p:cNvSpPr>
          <p:nvPr>
            <p:ph type="body" idx="1"/>
          </p:nvPr>
        </p:nvSpPr>
        <p:spPr>
          <a:xfrm>
            <a:off x="929640" y="1825624"/>
            <a:ext cx="10424160" cy="4883556"/>
          </a:xfrm>
          <a:prstGeom prst="rect">
            <a:avLst/>
          </a:prstGeom>
          <a:noFill/>
          <a:ln>
            <a:noFill/>
          </a:ln>
        </p:spPr>
        <p:txBody>
          <a:bodyPr spcFirstLastPara="1" wrap="square" lIns="91425" tIns="45700" rIns="91425" bIns="45700" anchor="t" anchorCtr="0">
            <a:normAutofit/>
          </a:bodyPr>
          <a:lstStyle/>
          <a:p>
            <a:pPr marL="457200" lvl="0" indent="-361950" algn="l" rtl="0">
              <a:lnSpc>
                <a:spcPct val="100000"/>
              </a:lnSpc>
              <a:spcBef>
                <a:spcPts val="0"/>
              </a:spcBef>
              <a:spcAft>
                <a:spcPts val="1200"/>
              </a:spcAft>
              <a:buSzPts val="2100"/>
              <a:buChar char="●"/>
            </a:pPr>
            <a:r>
              <a:rPr lang="en-US" dirty="0"/>
              <a:t>A lack of effects-based detection results in an inability to understand BEND interactions and develop countermeasures from ORA/</a:t>
            </a:r>
            <a:r>
              <a:rPr lang="en-US" dirty="0" err="1"/>
              <a:t>Netmapper</a:t>
            </a:r>
            <a:r>
              <a:rPr lang="en-US" dirty="0"/>
              <a:t> alone</a:t>
            </a:r>
          </a:p>
          <a:p>
            <a:pPr marL="457200" lvl="0" indent="-361950" algn="l" rtl="0">
              <a:lnSpc>
                <a:spcPct val="100000"/>
              </a:lnSpc>
              <a:spcBef>
                <a:spcPts val="0"/>
              </a:spcBef>
              <a:spcAft>
                <a:spcPts val="1200"/>
              </a:spcAft>
              <a:buSzPts val="2100"/>
              <a:buChar char="●"/>
            </a:pPr>
            <a:r>
              <a:rPr lang="en-US" dirty="0"/>
              <a:t>Now, using effects-based detection, it is possible to create theoretical measurements of effectiveness of BEND using agent-based simulations</a:t>
            </a:r>
          </a:p>
          <a:p>
            <a:pPr marL="457200" lvl="0" indent="-361950" algn="l" rtl="0">
              <a:lnSpc>
                <a:spcPct val="100000"/>
              </a:lnSpc>
              <a:spcBef>
                <a:spcPts val="0"/>
              </a:spcBef>
              <a:spcAft>
                <a:spcPts val="1200"/>
              </a:spcAft>
              <a:buSzPts val="2100"/>
              <a:buChar char="●"/>
            </a:pPr>
            <a:r>
              <a:rPr lang="en-US" dirty="0"/>
              <a:t>The results of the simulations allow us to determine the effectiveness of individual BEND maneuvers as counters</a:t>
            </a:r>
          </a:p>
          <a:p>
            <a:pPr marL="457200" lvl="0" indent="-361950" algn="l" rtl="0">
              <a:lnSpc>
                <a:spcPct val="100000"/>
              </a:lnSpc>
              <a:spcBef>
                <a:spcPts val="0"/>
              </a:spcBef>
              <a:spcAft>
                <a:spcPts val="1200"/>
              </a:spcAft>
              <a:buSzPts val="2100"/>
              <a:buChar char="●"/>
            </a:pPr>
            <a:r>
              <a:rPr lang="en-US" dirty="0"/>
              <a:t>This simulation – titled “BEND Battle” - uses NETLOGO to run an agent-based simulation on a single topic</a:t>
            </a:r>
          </a:p>
          <a:p>
            <a:pPr marL="457200" lvl="0" indent="-361950" algn="l" rtl="0">
              <a:lnSpc>
                <a:spcPct val="100000"/>
              </a:lnSpc>
              <a:spcBef>
                <a:spcPts val="0"/>
              </a:spcBef>
              <a:spcAft>
                <a:spcPts val="1200"/>
              </a:spcAft>
              <a:buSzPts val="2100"/>
              <a:buChar char="●"/>
            </a:pPr>
            <a:r>
              <a:rPr lang="en-US" b="1" dirty="0"/>
              <a:t>Results will be compared to Study 1 for validation</a:t>
            </a:r>
          </a:p>
          <a:p>
            <a:pPr marL="457200" lvl="0" indent="-361950" algn="l" rtl="0">
              <a:lnSpc>
                <a:spcPct val="100000"/>
              </a:lnSpc>
              <a:spcBef>
                <a:spcPts val="0"/>
              </a:spcBef>
              <a:spcAft>
                <a:spcPts val="1200"/>
              </a:spcAft>
              <a:buSzPts val="2100"/>
              <a:buChar char="●"/>
            </a:pPr>
            <a:endParaRPr lang="en-US" dirty="0"/>
          </a:p>
          <a:p>
            <a:pPr lvl="1" indent="-361950">
              <a:lnSpc>
                <a:spcPct val="100000"/>
              </a:lnSpc>
              <a:spcBef>
                <a:spcPts val="0"/>
              </a:spcBef>
              <a:spcAft>
                <a:spcPts val="1200"/>
              </a:spcAft>
              <a:buSzPts val="2100"/>
              <a:buChar char="●"/>
            </a:pPr>
            <a:endParaRPr lang="en-US" sz="1400" dirty="0"/>
          </a:p>
          <a:p>
            <a:pPr marL="457200" lvl="0" indent="-361950" algn="l" rtl="0">
              <a:lnSpc>
                <a:spcPct val="150000"/>
              </a:lnSpc>
              <a:spcBef>
                <a:spcPts val="0"/>
              </a:spcBef>
              <a:spcAft>
                <a:spcPts val="0"/>
              </a:spcAft>
              <a:buSzPts val="2100"/>
              <a:buChar char="●"/>
            </a:pPr>
            <a:endParaRPr lang="en-US" dirty="0"/>
          </a:p>
        </p:txBody>
      </p:sp>
      <p:sp>
        <p:nvSpPr>
          <p:cNvPr id="127" name="Google Shape;127;g227a5b56a84_0_7">
            <a:extLst>
              <a:ext uri="{FF2B5EF4-FFF2-40B4-BE49-F238E27FC236}">
                <a16:creationId xmlns:a16="http://schemas.microsoft.com/office/drawing/2014/main" id="{39FED129-B8D8-7B92-7788-B14BD6410D50}"/>
              </a:ext>
            </a:extLst>
          </p:cNvPr>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17</a:t>
            </a:fld>
            <a:endParaRPr/>
          </a:p>
        </p:txBody>
      </p:sp>
      <p:sp>
        <p:nvSpPr>
          <p:cNvPr id="128" name="Google Shape;128;g227a5b56a84_0_7">
            <a:extLst>
              <a:ext uri="{FF2B5EF4-FFF2-40B4-BE49-F238E27FC236}">
                <a16:creationId xmlns:a16="http://schemas.microsoft.com/office/drawing/2014/main" id="{B3648269-F478-CF73-358A-BE71ABFC6054}"/>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sp>
        <p:nvSpPr>
          <p:cNvPr id="3" name="Oval 2">
            <a:extLst>
              <a:ext uri="{FF2B5EF4-FFF2-40B4-BE49-F238E27FC236}">
                <a16:creationId xmlns:a16="http://schemas.microsoft.com/office/drawing/2014/main" id="{4F290745-D9B6-3872-C295-2E07BDFE0E93}"/>
              </a:ext>
            </a:extLst>
          </p:cNvPr>
          <p:cNvSpPr/>
          <p:nvPr/>
        </p:nvSpPr>
        <p:spPr>
          <a:xfrm>
            <a:off x="11725102" y="0"/>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634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EAD0-A53E-D40B-E28A-B182CA390524}"/>
              </a:ext>
            </a:extLst>
          </p:cNvPr>
          <p:cNvSpPr>
            <a:spLocks noGrp="1"/>
          </p:cNvSpPr>
          <p:nvPr>
            <p:ph type="title"/>
          </p:nvPr>
        </p:nvSpPr>
        <p:spPr/>
        <p:txBody>
          <a:bodyPr/>
          <a:lstStyle/>
          <a:p>
            <a:r>
              <a:rPr lang="en-US" dirty="0"/>
              <a:t>BEND Battle Simulation</a:t>
            </a:r>
          </a:p>
        </p:txBody>
      </p:sp>
      <p:sp>
        <p:nvSpPr>
          <p:cNvPr id="4" name="Slide Number Placeholder 3">
            <a:extLst>
              <a:ext uri="{FF2B5EF4-FFF2-40B4-BE49-F238E27FC236}">
                <a16:creationId xmlns:a16="http://schemas.microsoft.com/office/drawing/2014/main" id="{9A362C3F-134A-9E87-DE34-A9F4FC9D9A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pic>
        <p:nvPicPr>
          <p:cNvPr id="5" name="Picture 4" descr="Chart, scatter chart&#10;&#10;Description automatically generated">
            <a:extLst>
              <a:ext uri="{FF2B5EF4-FFF2-40B4-BE49-F238E27FC236}">
                <a16:creationId xmlns:a16="http://schemas.microsoft.com/office/drawing/2014/main" id="{1DD1588F-01A0-9A69-1826-CD2FA82EF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92" y="1745949"/>
            <a:ext cx="5984182" cy="3366102"/>
          </a:xfrm>
          <a:prstGeom prst="rect">
            <a:avLst/>
          </a:prstGeom>
        </p:spPr>
      </p:pic>
      <p:pic>
        <p:nvPicPr>
          <p:cNvPr id="6" name="Picture 5">
            <a:extLst>
              <a:ext uri="{FF2B5EF4-FFF2-40B4-BE49-F238E27FC236}">
                <a16:creationId xmlns:a16="http://schemas.microsoft.com/office/drawing/2014/main" id="{E9D43DDB-8B35-82A0-4B05-13385AB64E24}"/>
              </a:ext>
            </a:extLst>
          </p:cNvPr>
          <p:cNvPicPr>
            <a:picLocks noChangeAspect="1"/>
          </p:cNvPicPr>
          <p:nvPr/>
        </p:nvPicPr>
        <p:blipFill>
          <a:blip r:embed="rId3"/>
          <a:stretch>
            <a:fillRect/>
          </a:stretch>
        </p:blipFill>
        <p:spPr>
          <a:xfrm>
            <a:off x="6491902" y="1779523"/>
            <a:ext cx="2947529" cy="1848965"/>
          </a:xfrm>
          <a:prstGeom prst="rect">
            <a:avLst/>
          </a:prstGeom>
        </p:spPr>
      </p:pic>
      <p:pic>
        <p:nvPicPr>
          <p:cNvPr id="7" name="Picture 6">
            <a:extLst>
              <a:ext uri="{FF2B5EF4-FFF2-40B4-BE49-F238E27FC236}">
                <a16:creationId xmlns:a16="http://schemas.microsoft.com/office/drawing/2014/main" id="{8FA8F108-9B26-F85E-C2AA-21BD4088B3CB}"/>
              </a:ext>
            </a:extLst>
          </p:cNvPr>
          <p:cNvPicPr>
            <a:picLocks noChangeAspect="1"/>
          </p:cNvPicPr>
          <p:nvPr/>
        </p:nvPicPr>
        <p:blipFill rotWithShape="1">
          <a:blip r:embed="rId4"/>
          <a:srcRect l="1385" r="2378" b="19032"/>
          <a:stretch/>
        </p:blipFill>
        <p:spPr>
          <a:xfrm>
            <a:off x="341091" y="5236698"/>
            <a:ext cx="3781294" cy="1335794"/>
          </a:xfrm>
          <a:prstGeom prst="rect">
            <a:avLst/>
          </a:prstGeom>
          <a:ln>
            <a:solidFill>
              <a:schemeClr val="tx1"/>
            </a:solidFill>
          </a:ln>
        </p:spPr>
      </p:pic>
      <p:pic>
        <p:nvPicPr>
          <p:cNvPr id="8" name="Picture 7">
            <a:extLst>
              <a:ext uri="{FF2B5EF4-FFF2-40B4-BE49-F238E27FC236}">
                <a16:creationId xmlns:a16="http://schemas.microsoft.com/office/drawing/2014/main" id="{3759BE14-5645-43EB-89D2-B5A48AC62619}"/>
              </a:ext>
            </a:extLst>
          </p:cNvPr>
          <p:cNvPicPr>
            <a:picLocks noChangeAspect="1"/>
          </p:cNvPicPr>
          <p:nvPr/>
        </p:nvPicPr>
        <p:blipFill rotWithShape="1">
          <a:blip r:embed="rId5"/>
          <a:srcRect t="33531"/>
          <a:stretch/>
        </p:blipFill>
        <p:spPr>
          <a:xfrm>
            <a:off x="4310970" y="5568076"/>
            <a:ext cx="5230986" cy="970836"/>
          </a:xfrm>
          <a:prstGeom prst="rect">
            <a:avLst/>
          </a:prstGeom>
          <a:ln>
            <a:solidFill>
              <a:schemeClr val="tx1"/>
            </a:solidFill>
          </a:ln>
        </p:spPr>
      </p:pic>
      <p:pic>
        <p:nvPicPr>
          <p:cNvPr id="9" name="Picture 8">
            <a:extLst>
              <a:ext uri="{FF2B5EF4-FFF2-40B4-BE49-F238E27FC236}">
                <a16:creationId xmlns:a16="http://schemas.microsoft.com/office/drawing/2014/main" id="{6B9960CD-3A8B-5AB1-EAE8-1CD455663C4D}"/>
              </a:ext>
            </a:extLst>
          </p:cNvPr>
          <p:cNvPicPr>
            <a:picLocks noChangeAspect="1"/>
          </p:cNvPicPr>
          <p:nvPr/>
        </p:nvPicPr>
        <p:blipFill>
          <a:blip r:embed="rId6"/>
          <a:stretch>
            <a:fillRect/>
          </a:stretch>
        </p:blipFill>
        <p:spPr>
          <a:xfrm>
            <a:off x="9663854" y="2062205"/>
            <a:ext cx="2175444" cy="1142592"/>
          </a:xfrm>
          <a:prstGeom prst="rect">
            <a:avLst/>
          </a:prstGeom>
        </p:spPr>
      </p:pic>
      <p:pic>
        <p:nvPicPr>
          <p:cNvPr id="11" name="Picture 10">
            <a:extLst>
              <a:ext uri="{FF2B5EF4-FFF2-40B4-BE49-F238E27FC236}">
                <a16:creationId xmlns:a16="http://schemas.microsoft.com/office/drawing/2014/main" id="{21185197-497E-E4CB-EA3F-18CA93CA2FA1}"/>
              </a:ext>
            </a:extLst>
          </p:cNvPr>
          <p:cNvPicPr>
            <a:picLocks noChangeAspect="1"/>
          </p:cNvPicPr>
          <p:nvPr/>
        </p:nvPicPr>
        <p:blipFill>
          <a:blip r:embed="rId7"/>
          <a:stretch>
            <a:fillRect/>
          </a:stretch>
        </p:blipFill>
        <p:spPr>
          <a:xfrm>
            <a:off x="7297051" y="3594914"/>
            <a:ext cx="3924300" cy="866775"/>
          </a:xfrm>
          <a:prstGeom prst="rect">
            <a:avLst/>
          </a:prstGeom>
        </p:spPr>
      </p:pic>
      <p:cxnSp>
        <p:nvCxnSpPr>
          <p:cNvPr id="14" name="Straight Arrow Connector 13">
            <a:extLst>
              <a:ext uri="{FF2B5EF4-FFF2-40B4-BE49-F238E27FC236}">
                <a16:creationId xmlns:a16="http://schemas.microsoft.com/office/drawing/2014/main" id="{11FA685C-0AC3-3532-C176-F8F5A2C5BA67}"/>
              </a:ext>
            </a:extLst>
          </p:cNvPr>
          <p:cNvCxnSpPr>
            <a:cxnSpLocks/>
            <a:stCxn id="16" idx="3"/>
            <a:endCxn id="11" idx="2"/>
          </p:cNvCxnSpPr>
          <p:nvPr/>
        </p:nvCxnSpPr>
        <p:spPr>
          <a:xfrm flipV="1">
            <a:off x="8475413" y="4461689"/>
            <a:ext cx="783788" cy="6422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5FFCE04-21CB-B595-BB54-6C6801A3473D}"/>
              </a:ext>
            </a:extLst>
          </p:cNvPr>
          <p:cNvSpPr txBox="1"/>
          <p:nvPr/>
        </p:nvSpPr>
        <p:spPr>
          <a:xfrm>
            <a:off x="10162601" y="4851806"/>
            <a:ext cx="897040" cy="338554"/>
          </a:xfrm>
          <a:prstGeom prst="rect">
            <a:avLst/>
          </a:prstGeom>
          <a:noFill/>
        </p:spPr>
        <p:txBody>
          <a:bodyPr wrap="none" rtlCol="0">
            <a:spAutoFit/>
          </a:bodyPr>
          <a:lstStyle/>
          <a:p>
            <a:r>
              <a:rPr lang="en-US" sz="1600" dirty="0"/>
              <a:t>Strength</a:t>
            </a:r>
          </a:p>
        </p:txBody>
      </p:sp>
      <p:sp>
        <p:nvSpPr>
          <p:cNvPr id="16" name="TextBox 15">
            <a:extLst>
              <a:ext uri="{FF2B5EF4-FFF2-40B4-BE49-F238E27FC236}">
                <a16:creationId xmlns:a16="http://schemas.microsoft.com/office/drawing/2014/main" id="{B7F22C64-D779-4AD1-1311-6F6A23592715}"/>
              </a:ext>
            </a:extLst>
          </p:cNvPr>
          <p:cNvSpPr txBox="1"/>
          <p:nvPr/>
        </p:nvSpPr>
        <p:spPr>
          <a:xfrm>
            <a:off x="7481936" y="4934628"/>
            <a:ext cx="993477" cy="338554"/>
          </a:xfrm>
          <a:prstGeom prst="rect">
            <a:avLst/>
          </a:prstGeom>
          <a:noFill/>
        </p:spPr>
        <p:txBody>
          <a:bodyPr wrap="none" rtlCol="0">
            <a:spAutoFit/>
          </a:bodyPr>
          <a:lstStyle/>
          <a:p>
            <a:r>
              <a:rPr lang="en-US" sz="1600" dirty="0"/>
              <a:t>Affiliation</a:t>
            </a:r>
          </a:p>
        </p:txBody>
      </p:sp>
      <p:cxnSp>
        <p:nvCxnSpPr>
          <p:cNvPr id="17" name="Straight Arrow Connector 16">
            <a:extLst>
              <a:ext uri="{FF2B5EF4-FFF2-40B4-BE49-F238E27FC236}">
                <a16:creationId xmlns:a16="http://schemas.microsoft.com/office/drawing/2014/main" id="{A0DAEEC8-88FF-A99A-71A5-C7368AB1E2A6}"/>
              </a:ext>
            </a:extLst>
          </p:cNvPr>
          <p:cNvCxnSpPr>
            <a:cxnSpLocks/>
            <a:stCxn id="15" idx="0"/>
          </p:cNvCxnSpPr>
          <p:nvPr/>
        </p:nvCxnSpPr>
        <p:spPr>
          <a:xfrm flipV="1">
            <a:off x="10611121" y="4432433"/>
            <a:ext cx="0" cy="4193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761DF91-801E-33CF-8538-1BFB70D5AE99}"/>
              </a:ext>
            </a:extLst>
          </p:cNvPr>
          <p:cNvCxnSpPr>
            <a:cxnSpLocks/>
            <a:stCxn id="16" idx="1"/>
          </p:cNvCxnSpPr>
          <p:nvPr/>
        </p:nvCxnSpPr>
        <p:spPr>
          <a:xfrm flipH="1">
            <a:off x="4233474" y="5103905"/>
            <a:ext cx="3248462" cy="3102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D2D97B0-F2E2-6FEE-6595-5080AD88E192}"/>
              </a:ext>
            </a:extLst>
          </p:cNvPr>
          <p:cNvCxnSpPr>
            <a:cxnSpLocks/>
            <a:stCxn id="15" idx="2"/>
          </p:cNvCxnSpPr>
          <p:nvPr/>
        </p:nvCxnSpPr>
        <p:spPr>
          <a:xfrm flipH="1">
            <a:off x="9663854" y="5190360"/>
            <a:ext cx="947267" cy="3777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C278786E-8015-B42C-43C1-C2A574A1F08B}"/>
              </a:ext>
            </a:extLst>
          </p:cNvPr>
          <p:cNvSpPr/>
          <p:nvPr/>
        </p:nvSpPr>
        <p:spPr>
          <a:xfrm>
            <a:off x="11725102" y="0"/>
            <a:ext cx="466898" cy="466898"/>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103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A396-9484-4EA4-B6C3-82C4094E6723}"/>
              </a:ext>
            </a:extLst>
          </p:cNvPr>
          <p:cNvSpPr>
            <a:spLocks noGrp="1"/>
          </p:cNvSpPr>
          <p:nvPr>
            <p:ph type="title"/>
          </p:nvPr>
        </p:nvSpPr>
        <p:spPr/>
        <p:txBody>
          <a:bodyPr/>
          <a:lstStyle/>
          <a:p>
            <a:r>
              <a:rPr lang="en-US" dirty="0"/>
              <a:t>Initial Results</a:t>
            </a:r>
          </a:p>
        </p:txBody>
      </p:sp>
      <p:sp>
        <p:nvSpPr>
          <p:cNvPr id="9" name="Slide Number Placeholder 8">
            <a:extLst>
              <a:ext uri="{FF2B5EF4-FFF2-40B4-BE49-F238E27FC236}">
                <a16:creationId xmlns:a16="http://schemas.microsoft.com/office/drawing/2014/main" id="{18936286-EB38-460E-AACB-2F9B6576635E}"/>
              </a:ext>
            </a:extLst>
          </p:cNvPr>
          <p:cNvSpPr>
            <a:spLocks noGrp="1"/>
          </p:cNvSpPr>
          <p:nvPr>
            <p:ph type="sldNum" sz="quarter" idx="12"/>
          </p:nvPr>
        </p:nvSpPr>
        <p:spPr/>
        <p:txBody>
          <a:bodyPr/>
          <a:lstStyle/>
          <a:p>
            <a:fld id="{6A952C12-9614-4B57-BAE4-E33FB68BE17D}" type="slidenum">
              <a:rPr lang="en-US" smtClean="0"/>
              <a:t>19</a:t>
            </a:fld>
            <a:endParaRPr lang="en-US"/>
          </a:p>
        </p:txBody>
      </p:sp>
      <p:pic>
        <p:nvPicPr>
          <p:cNvPr id="30" name="Picture 29">
            <a:extLst>
              <a:ext uri="{FF2B5EF4-FFF2-40B4-BE49-F238E27FC236}">
                <a16:creationId xmlns:a16="http://schemas.microsoft.com/office/drawing/2014/main" id="{601FCBD1-EF1A-5AA8-31D3-2D68E8293270}"/>
              </a:ext>
            </a:extLst>
          </p:cNvPr>
          <p:cNvPicPr>
            <a:picLocks noChangeAspect="1"/>
          </p:cNvPicPr>
          <p:nvPr/>
        </p:nvPicPr>
        <p:blipFill rotWithShape="1">
          <a:blip r:embed="rId3"/>
          <a:srcRect l="58596"/>
          <a:stretch/>
        </p:blipFill>
        <p:spPr>
          <a:xfrm>
            <a:off x="4196080" y="1662324"/>
            <a:ext cx="8094980" cy="4407914"/>
          </a:xfrm>
          <a:prstGeom prst="rect">
            <a:avLst/>
          </a:prstGeom>
        </p:spPr>
      </p:pic>
      <p:sp>
        <p:nvSpPr>
          <p:cNvPr id="3" name="Oval 2">
            <a:extLst>
              <a:ext uri="{FF2B5EF4-FFF2-40B4-BE49-F238E27FC236}">
                <a16:creationId xmlns:a16="http://schemas.microsoft.com/office/drawing/2014/main" id="{56FF1476-9BB7-F8F8-C800-F09510575A5B}"/>
              </a:ext>
            </a:extLst>
          </p:cNvPr>
          <p:cNvSpPr/>
          <p:nvPr/>
        </p:nvSpPr>
        <p:spPr>
          <a:xfrm>
            <a:off x="11725102" y="0"/>
            <a:ext cx="466898" cy="466898"/>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4004EF8-97AD-A160-D3A9-78AFF7D90D5D}"/>
              </a:ext>
            </a:extLst>
          </p:cNvPr>
          <p:cNvPicPr>
            <a:picLocks noChangeAspect="1"/>
          </p:cNvPicPr>
          <p:nvPr/>
        </p:nvPicPr>
        <p:blipFill rotWithShape="1">
          <a:blip r:embed="rId3"/>
          <a:srcRect r="80360"/>
          <a:stretch/>
        </p:blipFill>
        <p:spPr>
          <a:xfrm>
            <a:off x="251767" y="1679466"/>
            <a:ext cx="3944313" cy="4528063"/>
          </a:xfrm>
          <a:prstGeom prst="rect">
            <a:avLst/>
          </a:prstGeom>
        </p:spPr>
      </p:pic>
    </p:spTree>
    <p:extLst>
      <p:ext uri="{BB962C8B-B14F-4D97-AF65-F5344CB8AC3E}">
        <p14:creationId xmlns:p14="http://schemas.microsoft.com/office/powerpoint/2010/main" val="1653639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F3F7B-C5F4-9802-B71F-BAF23666B450}"/>
              </a:ext>
            </a:extLst>
          </p:cNvPr>
          <p:cNvSpPr>
            <a:spLocks noGrp="1"/>
          </p:cNvSpPr>
          <p:nvPr>
            <p:ph type="title"/>
          </p:nvPr>
        </p:nvSpPr>
        <p:spPr/>
        <p:txBody>
          <a:bodyPr/>
          <a:lstStyle/>
          <a:p>
            <a:r>
              <a:rPr lang="en-US" dirty="0"/>
              <a:t>Thesis Work Completion Key</a:t>
            </a:r>
          </a:p>
        </p:txBody>
      </p:sp>
      <p:sp>
        <p:nvSpPr>
          <p:cNvPr id="4" name="Slide Number Placeholder 3">
            <a:extLst>
              <a:ext uri="{FF2B5EF4-FFF2-40B4-BE49-F238E27FC236}">
                <a16:creationId xmlns:a16="http://schemas.microsoft.com/office/drawing/2014/main" id="{7845AA32-F3FF-A113-0EFC-F7760F6F31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grpSp>
        <p:nvGrpSpPr>
          <p:cNvPr id="18" name="Group 17">
            <a:extLst>
              <a:ext uri="{FF2B5EF4-FFF2-40B4-BE49-F238E27FC236}">
                <a16:creationId xmlns:a16="http://schemas.microsoft.com/office/drawing/2014/main" id="{A30F4C23-694D-BA00-A8FF-88B848A2A880}"/>
              </a:ext>
            </a:extLst>
          </p:cNvPr>
          <p:cNvGrpSpPr/>
          <p:nvPr/>
        </p:nvGrpSpPr>
        <p:grpSpPr>
          <a:xfrm>
            <a:off x="793866" y="2567417"/>
            <a:ext cx="5910348" cy="2647604"/>
            <a:chOff x="1101436" y="2340033"/>
            <a:chExt cx="5910348" cy="2647604"/>
          </a:xfrm>
        </p:grpSpPr>
        <p:sp>
          <p:nvSpPr>
            <p:cNvPr id="15" name="Rectangle 14">
              <a:extLst>
                <a:ext uri="{FF2B5EF4-FFF2-40B4-BE49-F238E27FC236}">
                  <a16:creationId xmlns:a16="http://schemas.microsoft.com/office/drawing/2014/main" id="{71B91F72-DCFE-DB51-A693-04B093FE28E7}"/>
                </a:ext>
              </a:extLst>
            </p:cNvPr>
            <p:cNvSpPr/>
            <p:nvPr/>
          </p:nvSpPr>
          <p:spPr>
            <a:xfrm>
              <a:off x="1101436" y="2340033"/>
              <a:ext cx="5910346" cy="264760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209A30D-809D-4F70-33A9-C538E142BFD7}"/>
                </a:ext>
              </a:extLst>
            </p:cNvPr>
            <p:cNvGrpSpPr/>
            <p:nvPr/>
          </p:nvGrpSpPr>
          <p:grpSpPr>
            <a:xfrm>
              <a:off x="1309254" y="2560320"/>
              <a:ext cx="5702530" cy="2195945"/>
              <a:chOff x="1292629" y="2011680"/>
              <a:chExt cx="5702530" cy="2195945"/>
            </a:xfrm>
          </p:grpSpPr>
          <p:sp>
            <p:nvSpPr>
              <p:cNvPr id="5" name="Oval 4">
                <a:extLst>
                  <a:ext uri="{FF2B5EF4-FFF2-40B4-BE49-F238E27FC236}">
                    <a16:creationId xmlns:a16="http://schemas.microsoft.com/office/drawing/2014/main" id="{7CE97ED8-924E-13B5-F130-1B3C4517C2D6}"/>
                  </a:ext>
                </a:extLst>
              </p:cNvPr>
              <p:cNvSpPr/>
              <p:nvPr/>
            </p:nvSpPr>
            <p:spPr>
              <a:xfrm>
                <a:off x="1292629" y="2011680"/>
                <a:ext cx="466898" cy="466898"/>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43C0D728-B0AA-69DD-A9FC-87EA41DA2059}"/>
                  </a:ext>
                </a:extLst>
              </p:cNvPr>
              <p:cNvSpPr/>
              <p:nvPr/>
            </p:nvSpPr>
            <p:spPr>
              <a:xfrm>
                <a:off x="1292629" y="2588029"/>
                <a:ext cx="466898" cy="466898"/>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0C8EE9D6-1CC4-AC72-E55C-0D104174E92D}"/>
                  </a:ext>
                </a:extLst>
              </p:cNvPr>
              <p:cNvSpPr/>
              <p:nvPr/>
            </p:nvSpPr>
            <p:spPr>
              <a:xfrm>
                <a:off x="1292629" y="3164378"/>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DE5F8F98-2E90-6D63-7121-4C15DC12113B}"/>
                  </a:ext>
                </a:extLst>
              </p:cNvPr>
              <p:cNvSpPr/>
              <p:nvPr/>
            </p:nvSpPr>
            <p:spPr>
              <a:xfrm>
                <a:off x="1292629" y="3740727"/>
                <a:ext cx="466898" cy="46689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7D73D4C-C6DD-8EE8-23EE-4AF8B30BE861}"/>
                  </a:ext>
                </a:extLst>
              </p:cNvPr>
              <p:cNvSpPr txBox="1"/>
              <p:nvPr/>
            </p:nvSpPr>
            <p:spPr>
              <a:xfrm>
                <a:off x="1837112" y="2091240"/>
                <a:ext cx="5158047" cy="307777"/>
              </a:xfrm>
              <a:prstGeom prst="rect">
                <a:avLst/>
              </a:prstGeom>
              <a:noFill/>
            </p:spPr>
            <p:txBody>
              <a:bodyPr wrap="square" rtlCol="0">
                <a:spAutoFit/>
              </a:bodyPr>
              <a:lstStyle/>
              <a:p>
                <a:r>
                  <a:rPr lang="en-US" dirty="0"/>
                  <a:t>Work done by others and background to the thesis research</a:t>
                </a:r>
              </a:p>
            </p:txBody>
          </p:sp>
          <p:sp>
            <p:nvSpPr>
              <p:cNvPr id="11" name="TextBox 10">
                <a:extLst>
                  <a:ext uri="{FF2B5EF4-FFF2-40B4-BE49-F238E27FC236}">
                    <a16:creationId xmlns:a16="http://schemas.microsoft.com/office/drawing/2014/main" id="{25A9F651-2880-A93A-A6C3-F5060F65773A}"/>
                  </a:ext>
                </a:extLst>
              </p:cNvPr>
              <p:cNvSpPr txBox="1"/>
              <p:nvPr/>
            </p:nvSpPr>
            <p:spPr>
              <a:xfrm>
                <a:off x="1837111" y="2630181"/>
                <a:ext cx="5158047" cy="307777"/>
              </a:xfrm>
              <a:prstGeom prst="rect">
                <a:avLst/>
              </a:prstGeom>
              <a:noFill/>
            </p:spPr>
            <p:txBody>
              <a:bodyPr wrap="square" rtlCol="0">
                <a:spAutoFit/>
              </a:bodyPr>
              <a:lstStyle/>
              <a:p>
                <a:r>
                  <a:rPr lang="en-US" dirty="0"/>
                  <a:t>Work already completed as a part of this thesis</a:t>
                </a:r>
              </a:p>
            </p:txBody>
          </p:sp>
          <p:sp>
            <p:nvSpPr>
              <p:cNvPr id="12" name="TextBox 11">
                <a:extLst>
                  <a:ext uri="{FF2B5EF4-FFF2-40B4-BE49-F238E27FC236}">
                    <a16:creationId xmlns:a16="http://schemas.microsoft.com/office/drawing/2014/main" id="{E073C6A4-30A1-CCDC-10AC-5E77C4FC3B4A}"/>
                  </a:ext>
                </a:extLst>
              </p:cNvPr>
              <p:cNvSpPr txBox="1"/>
              <p:nvPr/>
            </p:nvSpPr>
            <p:spPr>
              <a:xfrm>
                <a:off x="1837111" y="3243938"/>
                <a:ext cx="5158047" cy="307777"/>
              </a:xfrm>
              <a:prstGeom prst="rect">
                <a:avLst/>
              </a:prstGeom>
              <a:noFill/>
            </p:spPr>
            <p:txBody>
              <a:bodyPr wrap="square" rtlCol="0">
                <a:spAutoFit/>
              </a:bodyPr>
              <a:lstStyle/>
              <a:p>
                <a:r>
                  <a:rPr lang="en-US" dirty="0"/>
                  <a:t>Work currently in-progress</a:t>
                </a:r>
              </a:p>
            </p:txBody>
          </p:sp>
          <p:sp>
            <p:nvSpPr>
              <p:cNvPr id="13" name="TextBox 12">
                <a:extLst>
                  <a:ext uri="{FF2B5EF4-FFF2-40B4-BE49-F238E27FC236}">
                    <a16:creationId xmlns:a16="http://schemas.microsoft.com/office/drawing/2014/main" id="{960072B3-9034-9962-1815-A9D31556D294}"/>
                  </a:ext>
                </a:extLst>
              </p:cNvPr>
              <p:cNvSpPr txBox="1"/>
              <p:nvPr/>
            </p:nvSpPr>
            <p:spPr>
              <a:xfrm>
                <a:off x="1837110" y="3820287"/>
                <a:ext cx="5158047" cy="307777"/>
              </a:xfrm>
              <a:prstGeom prst="rect">
                <a:avLst/>
              </a:prstGeom>
              <a:noFill/>
            </p:spPr>
            <p:txBody>
              <a:bodyPr wrap="square" rtlCol="0">
                <a:spAutoFit/>
              </a:bodyPr>
              <a:lstStyle/>
              <a:p>
                <a:r>
                  <a:rPr lang="en-US" dirty="0"/>
                  <a:t>Work not yet started</a:t>
                </a:r>
              </a:p>
            </p:txBody>
          </p:sp>
        </p:grpSp>
      </p:grpSp>
      <p:sp>
        <p:nvSpPr>
          <p:cNvPr id="17" name="TextBox 16">
            <a:extLst>
              <a:ext uri="{FF2B5EF4-FFF2-40B4-BE49-F238E27FC236}">
                <a16:creationId xmlns:a16="http://schemas.microsoft.com/office/drawing/2014/main" id="{2FDE9EE2-DEC1-3A22-B526-3AE5494B2D1B}"/>
              </a:ext>
            </a:extLst>
          </p:cNvPr>
          <p:cNvSpPr txBox="1"/>
          <p:nvPr/>
        </p:nvSpPr>
        <p:spPr>
          <a:xfrm>
            <a:off x="7199671" y="2005705"/>
            <a:ext cx="4479520" cy="3323987"/>
          </a:xfrm>
          <a:prstGeom prst="rect">
            <a:avLst/>
          </a:prstGeom>
          <a:noFill/>
        </p:spPr>
        <p:txBody>
          <a:bodyPr wrap="square">
            <a:spAutoFit/>
          </a:bodyPr>
          <a:lstStyle/>
          <a:p>
            <a:r>
              <a:rPr lang="en-US" sz="1400" b="1" dirty="0"/>
              <a:t>Disclaimers</a:t>
            </a:r>
            <a:r>
              <a:rPr lang="en-US" sz="1400" dirty="0"/>
              <a:t>: </a:t>
            </a:r>
          </a:p>
          <a:p>
            <a:endParaRPr lang="en-US" sz="1400" dirty="0"/>
          </a:p>
          <a:p>
            <a:r>
              <a:rPr lang="en-US" dirty="0"/>
              <a:t>The research for this thesis was supported in part by the Office of Naval Research (ONR) under grant N00014182106, the United States Army under grant W911NF20D0002, and the center for Informed Democracy and Social-cybersecurity (</a:t>
            </a:r>
            <a:r>
              <a:rPr lang="en-US" dirty="0" err="1"/>
              <a:t>IDeaS</a:t>
            </a:r>
            <a:r>
              <a:rPr lang="en-US" dirty="0"/>
              <a:t>). The views and conclusions are those of the authors and should not be interpreted as representing the official policies, either expressed or implied, of the ONR, the United States Army, or the US Government.</a:t>
            </a:r>
          </a:p>
          <a:p>
            <a:endParaRPr lang="en-US" dirty="0"/>
          </a:p>
          <a:p>
            <a:r>
              <a:rPr lang="en-US" sz="1400" dirty="0"/>
              <a:t>The appearance of U.S. Department of Defense (DoD) visual information does not imply or constitute DoD endorsement.</a:t>
            </a:r>
          </a:p>
        </p:txBody>
      </p:sp>
    </p:spTree>
    <p:extLst>
      <p:ext uri="{BB962C8B-B14F-4D97-AF65-F5344CB8AC3E}">
        <p14:creationId xmlns:p14="http://schemas.microsoft.com/office/powerpoint/2010/main" val="1856732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8F978-D2C2-B897-3F63-E8D803234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BFDC0C-0B16-6730-820E-6E4D01E322B6}"/>
              </a:ext>
            </a:extLst>
          </p:cNvPr>
          <p:cNvSpPr>
            <a:spLocks noGrp="1"/>
          </p:cNvSpPr>
          <p:nvPr>
            <p:ph type="title"/>
          </p:nvPr>
        </p:nvSpPr>
        <p:spPr/>
        <p:txBody>
          <a:bodyPr/>
          <a:lstStyle/>
          <a:p>
            <a:r>
              <a:rPr lang="en-US" dirty="0"/>
              <a:t>AI-Enabled BEND Scenario Development</a:t>
            </a:r>
          </a:p>
        </p:txBody>
      </p:sp>
      <p:sp>
        <p:nvSpPr>
          <p:cNvPr id="4" name="Slide Number Placeholder 3">
            <a:extLst>
              <a:ext uri="{FF2B5EF4-FFF2-40B4-BE49-F238E27FC236}">
                <a16:creationId xmlns:a16="http://schemas.microsoft.com/office/drawing/2014/main" id="{1A3D1D8E-88DE-6CA4-C106-C4ED412495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dirty="0"/>
          </a:p>
        </p:txBody>
      </p:sp>
      <p:sp>
        <p:nvSpPr>
          <p:cNvPr id="3" name="Oval 2">
            <a:extLst>
              <a:ext uri="{FF2B5EF4-FFF2-40B4-BE49-F238E27FC236}">
                <a16:creationId xmlns:a16="http://schemas.microsoft.com/office/drawing/2014/main" id="{B0F915B4-21B7-32CB-9EA6-8F5E7BE2490C}"/>
              </a:ext>
            </a:extLst>
          </p:cNvPr>
          <p:cNvSpPr/>
          <p:nvPr/>
        </p:nvSpPr>
        <p:spPr>
          <a:xfrm>
            <a:off x="11725102" y="0"/>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7851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F2F192B1-1B66-FD2F-3735-367092E788FE}"/>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6FF7B518-EC47-72F7-923C-7BB7D3BB44E5}"/>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Scenario Training</a:t>
            </a:r>
            <a:endParaRPr sz="3900" dirty="0"/>
          </a:p>
        </p:txBody>
      </p:sp>
      <p:sp>
        <p:nvSpPr>
          <p:cNvPr id="126" name="Google Shape;126;g227a5b56a84_0_7">
            <a:extLst>
              <a:ext uri="{FF2B5EF4-FFF2-40B4-BE49-F238E27FC236}">
                <a16:creationId xmlns:a16="http://schemas.microsoft.com/office/drawing/2014/main" id="{5C4193E8-8BB3-A167-76EA-39F65FF8ADFA}"/>
              </a:ext>
            </a:extLst>
          </p:cNvPr>
          <p:cNvSpPr txBox="1">
            <a:spLocks noGrp="1"/>
          </p:cNvSpPr>
          <p:nvPr>
            <p:ph type="body" idx="1"/>
          </p:nvPr>
        </p:nvSpPr>
        <p:spPr>
          <a:xfrm>
            <a:off x="617220" y="1825624"/>
            <a:ext cx="10736580" cy="2096136"/>
          </a:xfrm>
          <a:prstGeom prst="rect">
            <a:avLst/>
          </a:prstGeom>
          <a:noFill/>
          <a:ln>
            <a:noFill/>
          </a:ln>
        </p:spPr>
        <p:txBody>
          <a:bodyPr spcFirstLastPara="1" wrap="square" lIns="91425" tIns="45700" rIns="91425" bIns="45700" anchor="t" anchorCtr="0">
            <a:normAutofit lnSpcReduction="10000"/>
          </a:bodyPr>
          <a:lstStyle/>
          <a:p>
            <a:pPr marL="457200" lvl="0" indent="-361950" algn="l" rtl="0">
              <a:lnSpc>
                <a:spcPct val="100000"/>
              </a:lnSpc>
              <a:spcBef>
                <a:spcPts val="0"/>
              </a:spcBef>
              <a:spcAft>
                <a:spcPts val="1200"/>
              </a:spcAft>
              <a:buSzPts val="2100"/>
              <a:buChar char="●"/>
            </a:pPr>
            <a:r>
              <a:rPr lang="en-US" dirty="0">
                <a:solidFill>
                  <a:schemeClr val="tx1"/>
                </a:solidFill>
              </a:rPr>
              <a:t>Understanding the BEND framework within existing doctrine, identifying BEND and its effects, and even conceptually knowing countermeasures falls short of fully operationalizing BEND</a:t>
            </a:r>
          </a:p>
          <a:p>
            <a:pPr marL="457200" lvl="0" indent="-361950" algn="l" rtl="0">
              <a:lnSpc>
                <a:spcPct val="100000"/>
              </a:lnSpc>
              <a:spcBef>
                <a:spcPts val="0"/>
              </a:spcBef>
              <a:spcAft>
                <a:spcPts val="1200"/>
              </a:spcAft>
              <a:buSzPts val="2100"/>
              <a:buChar char="●"/>
            </a:pPr>
            <a:r>
              <a:rPr lang="en-US" dirty="0">
                <a:solidFill>
                  <a:schemeClr val="tx1"/>
                </a:solidFill>
              </a:rPr>
              <a:t>Effective BEND operationalization requires realistic training on a realistic corpus</a:t>
            </a:r>
          </a:p>
          <a:p>
            <a:pPr lvl="1" indent="-361950">
              <a:lnSpc>
                <a:spcPct val="100000"/>
              </a:lnSpc>
              <a:spcBef>
                <a:spcPts val="0"/>
              </a:spcBef>
              <a:spcAft>
                <a:spcPts val="1200"/>
              </a:spcAft>
              <a:buSzPts val="2100"/>
              <a:buChar char="●"/>
            </a:pPr>
            <a:endParaRPr lang="en-US" sz="1400" dirty="0">
              <a:solidFill>
                <a:srgbClr val="FF0000"/>
              </a:solidFill>
            </a:endParaRPr>
          </a:p>
        </p:txBody>
      </p:sp>
      <p:sp>
        <p:nvSpPr>
          <p:cNvPr id="127" name="Google Shape;127;g227a5b56a84_0_7">
            <a:extLst>
              <a:ext uri="{FF2B5EF4-FFF2-40B4-BE49-F238E27FC236}">
                <a16:creationId xmlns:a16="http://schemas.microsoft.com/office/drawing/2014/main" id="{1BBA25F5-1CCA-830E-3C7C-C8B391082657}"/>
              </a:ext>
            </a:extLst>
          </p:cNvPr>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21</a:t>
            </a:fld>
            <a:endParaRPr dirty="0"/>
          </a:p>
        </p:txBody>
      </p:sp>
      <p:sp>
        <p:nvSpPr>
          <p:cNvPr id="128" name="Google Shape;128;g227a5b56a84_0_7">
            <a:extLst>
              <a:ext uri="{FF2B5EF4-FFF2-40B4-BE49-F238E27FC236}">
                <a16:creationId xmlns:a16="http://schemas.microsoft.com/office/drawing/2014/main" id="{BCB0B8D9-8C83-12B4-F35D-F99DADF391FA}"/>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graphicFrame>
        <p:nvGraphicFramePr>
          <p:cNvPr id="4" name="Object 3">
            <a:extLst>
              <a:ext uri="{FF2B5EF4-FFF2-40B4-BE49-F238E27FC236}">
                <a16:creationId xmlns:a16="http://schemas.microsoft.com/office/drawing/2014/main" id="{78AA820A-5CCB-9101-E7CF-D786939BE4F7}"/>
              </a:ext>
            </a:extLst>
          </p:cNvPr>
          <p:cNvGraphicFramePr>
            <a:graphicFrameLocks noChangeAspect="1"/>
          </p:cNvGraphicFramePr>
          <p:nvPr>
            <p:extLst>
              <p:ext uri="{D42A27DB-BD31-4B8C-83A1-F6EECF244321}">
                <p14:modId xmlns:p14="http://schemas.microsoft.com/office/powerpoint/2010/main" val="1954053843"/>
              </p:ext>
            </p:extLst>
          </p:nvPr>
        </p:nvGraphicFramePr>
        <p:xfrm>
          <a:off x="465773" y="3989070"/>
          <a:ext cx="11443061" cy="1619250"/>
        </p:xfrm>
        <a:graphic>
          <a:graphicData uri="http://schemas.openxmlformats.org/presentationml/2006/ole">
            <mc:AlternateContent xmlns:mc="http://schemas.openxmlformats.org/markup-compatibility/2006">
              <mc:Choice xmlns:v="urn:schemas-microsoft-com:vml" Requires="v">
                <p:oleObj name="Worksheet" r:id="rId3" imgW="6709519" imgH="948799" progId="Excel.Sheet.12">
                  <p:embed/>
                </p:oleObj>
              </mc:Choice>
              <mc:Fallback>
                <p:oleObj name="Worksheet" r:id="rId3" imgW="6709519" imgH="948799" progId="Excel.Sheet.12">
                  <p:embed/>
                  <p:pic>
                    <p:nvPicPr>
                      <p:cNvPr id="0" name=""/>
                      <p:cNvPicPr/>
                      <p:nvPr/>
                    </p:nvPicPr>
                    <p:blipFill>
                      <a:blip r:embed="rId4"/>
                      <a:stretch>
                        <a:fillRect/>
                      </a:stretch>
                    </p:blipFill>
                    <p:spPr>
                      <a:xfrm>
                        <a:off x="465773" y="3989070"/>
                        <a:ext cx="11443061" cy="1619250"/>
                      </a:xfrm>
                      <a:prstGeom prst="rect">
                        <a:avLst/>
                      </a:prstGeom>
                    </p:spPr>
                  </p:pic>
                </p:oleObj>
              </mc:Fallback>
            </mc:AlternateContent>
          </a:graphicData>
        </a:graphic>
      </p:graphicFrame>
      <p:sp>
        <p:nvSpPr>
          <p:cNvPr id="2" name="Oval 1">
            <a:extLst>
              <a:ext uri="{FF2B5EF4-FFF2-40B4-BE49-F238E27FC236}">
                <a16:creationId xmlns:a16="http://schemas.microsoft.com/office/drawing/2014/main" id="{AC07C396-550A-BC0A-39F5-4187D00B2C9F}"/>
              </a:ext>
            </a:extLst>
          </p:cNvPr>
          <p:cNvSpPr/>
          <p:nvPr/>
        </p:nvSpPr>
        <p:spPr>
          <a:xfrm>
            <a:off x="11725102" y="4156"/>
            <a:ext cx="466898" cy="466898"/>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220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B1119AEC-3F2D-295E-1DF1-FC1808F3E270}"/>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F1414276-9474-6B30-601F-DAE926B2EC41}"/>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Realistic Training</a:t>
            </a:r>
            <a:endParaRPr sz="3900" dirty="0"/>
          </a:p>
        </p:txBody>
      </p:sp>
      <p:sp>
        <p:nvSpPr>
          <p:cNvPr id="127" name="Google Shape;127;g227a5b56a84_0_7">
            <a:extLst>
              <a:ext uri="{FF2B5EF4-FFF2-40B4-BE49-F238E27FC236}">
                <a16:creationId xmlns:a16="http://schemas.microsoft.com/office/drawing/2014/main" id="{85BB773B-37EC-E4EF-1902-33191471BC58}"/>
              </a:ext>
            </a:extLst>
          </p:cNvPr>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22</a:t>
            </a:fld>
            <a:endParaRPr dirty="0"/>
          </a:p>
        </p:txBody>
      </p:sp>
      <p:sp>
        <p:nvSpPr>
          <p:cNvPr id="128" name="Google Shape;128;g227a5b56a84_0_7">
            <a:extLst>
              <a:ext uri="{FF2B5EF4-FFF2-40B4-BE49-F238E27FC236}">
                <a16:creationId xmlns:a16="http://schemas.microsoft.com/office/drawing/2014/main" id="{8752C5AB-0768-9BE5-F358-0BC0136DC627}"/>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sp>
        <p:nvSpPr>
          <p:cNvPr id="4" name="Rectangle: Rounded Corners 3">
            <a:extLst>
              <a:ext uri="{FF2B5EF4-FFF2-40B4-BE49-F238E27FC236}">
                <a16:creationId xmlns:a16="http://schemas.microsoft.com/office/drawing/2014/main" id="{D1A04C02-996C-4D76-9D55-0E53D62C716B}"/>
              </a:ext>
            </a:extLst>
          </p:cNvPr>
          <p:cNvSpPr/>
          <p:nvPr/>
        </p:nvSpPr>
        <p:spPr>
          <a:xfrm>
            <a:off x="498332" y="3725567"/>
            <a:ext cx="7866334" cy="257407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694730D-39E4-1285-C39A-18D39AA1B59D}"/>
              </a:ext>
            </a:extLst>
          </p:cNvPr>
          <p:cNvSpPr/>
          <p:nvPr/>
        </p:nvSpPr>
        <p:spPr>
          <a:xfrm>
            <a:off x="3081985" y="2921680"/>
            <a:ext cx="1275695" cy="50051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AESOP</a:t>
            </a:r>
          </a:p>
        </p:txBody>
      </p:sp>
      <p:sp>
        <p:nvSpPr>
          <p:cNvPr id="6" name="Rectangle 5">
            <a:extLst>
              <a:ext uri="{FF2B5EF4-FFF2-40B4-BE49-F238E27FC236}">
                <a16:creationId xmlns:a16="http://schemas.microsoft.com/office/drawing/2014/main" id="{81D2B366-6613-D410-6ACE-863346D4D1BE}"/>
              </a:ext>
            </a:extLst>
          </p:cNvPr>
          <p:cNvSpPr/>
          <p:nvPr/>
        </p:nvSpPr>
        <p:spPr>
          <a:xfrm>
            <a:off x="835972" y="1771754"/>
            <a:ext cx="1275695" cy="500512"/>
          </a:xfrm>
          <a:prstGeom prst="rect">
            <a:avLst/>
          </a:prstGeom>
          <a:solidFill>
            <a:srgbClr val="ADD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MOMUS</a:t>
            </a:r>
          </a:p>
        </p:txBody>
      </p:sp>
      <p:sp>
        <p:nvSpPr>
          <p:cNvPr id="7" name="Rectangle 6">
            <a:extLst>
              <a:ext uri="{FF2B5EF4-FFF2-40B4-BE49-F238E27FC236}">
                <a16:creationId xmlns:a16="http://schemas.microsoft.com/office/drawing/2014/main" id="{F9FBE973-D276-2048-5548-9F82AD4B762F}"/>
              </a:ext>
            </a:extLst>
          </p:cNvPr>
          <p:cNvSpPr/>
          <p:nvPr/>
        </p:nvSpPr>
        <p:spPr>
          <a:xfrm>
            <a:off x="4813096" y="4192253"/>
            <a:ext cx="1275695" cy="500512"/>
          </a:xfrm>
          <a:prstGeom prst="rect">
            <a:avLst/>
          </a:prstGeom>
          <a:solidFill>
            <a:srgbClr val="ADD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ORA-PRO</a:t>
            </a:r>
          </a:p>
        </p:txBody>
      </p:sp>
      <p:sp>
        <p:nvSpPr>
          <p:cNvPr id="8" name="Rectangle 7">
            <a:extLst>
              <a:ext uri="{FF2B5EF4-FFF2-40B4-BE49-F238E27FC236}">
                <a16:creationId xmlns:a16="http://schemas.microsoft.com/office/drawing/2014/main" id="{2DC22B36-F3A5-4516-F332-553FB1C887AF}"/>
              </a:ext>
            </a:extLst>
          </p:cNvPr>
          <p:cNvSpPr/>
          <p:nvPr/>
        </p:nvSpPr>
        <p:spPr>
          <a:xfrm>
            <a:off x="3073630" y="4192069"/>
            <a:ext cx="1275695" cy="500512"/>
          </a:xfrm>
          <a:prstGeom prst="rect">
            <a:avLst/>
          </a:prstGeom>
          <a:solidFill>
            <a:srgbClr val="ADD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tx1"/>
                </a:solidFill>
              </a:rPr>
              <a:t>NetMapper</a:t>
            </a:r>
            <a:endParaRPr lang="en-US" sz="1200" b="1" dirty="0">
              <a:solidFill>
                <a:schemeClr val="tx1"/>
              </a:solidFill>
            </a:endParaRPr>
          </a:p>
        </p:txBody>
      </p:sp>
      <p:sp>
        <p:nvSpPr>
          <p:cNvPr id="9" name="Rectangle 8">
            <a:extLst>
              <a:ext uri="{FF2B5EF4-FFF2-40B4-BE49-F238E27FC236}">
                <a16:creationId xmlns:a16="http://schemas.microsoft.com/office/drawing/2014/main" id="{A36CFA7C-FBA3-524A-6BD6-03BCD4B28FA7}"/>
              </a:ext>
            </a:extLst>
          </p:cNvPr>
          <p:cNvSpPr/>
          <p:nvPr/>
        </p:nvSpPr>
        <p:spPr>
          <a:xfrm>
            <a:off x="3073629" y="4855296"/>
            <a:ext cx="1275695" cy="500512"/>
          </a:xfrm>
          <a:prstGeom prst="rect">
            <a:avLst/>
          </a:prstGeom>
          <a:solidFill>
            <a:srgbClr val="ADD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tx1"/>
                </a:solidFill>
              </a:rPr>
              <a:t>BotHunter</a:t>
            </a:r>
            <a:endParaRPr lang="en-US" sz="1200" b="1" dirty="0">
              <a:solidFill>
                <a:schemeClr val="tx1"/>
              </a:solidFill>
            </a:endParaRPr>
          </a:p>
        </p:txBody>
      </p:sp>
      <p:sp>
        <p:nvSpPr>
          <p:cNvPr id="10" name="Rectangle 9">
            <a:extLst>
              <a:ext uri="{FF2B5EF4-FFF2-40B4-BE49-F238E27FC236}">
                <a16:creationId xmlns:a16="http://schemas.microsoft.com/office/drawing/2014/main" id="{05C11B40-19A0-0C54-BF4D-85450CE67B43}"/>
              </a:ext>
            </a:extLst>
          </p:cNvPr>
          <p:cNvSpPr/>
          <p:nvPr/>
        </p:nvSpPr>
        <p:spPr>
          <a:xfrm>
            <a:off x="3905260" y="5604506"/>
            <a:ext cx="1275695" cy="500512"/>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Other Social Media Tools</a:t>
            </a:r>
          </a:p>
        </p:txBody>
      </p:sp>
      <p:sp>
        <p:nvSpPr>
          <p:cNvPr id="11" name="Rectangle 10">
            <a:extLst>
              <a:ext uri="{FF2B5EF4-FFF2-40B4-BE49-F238E27FC236}">
                <a16:creationId xmlns:a16="http://schemas.microsoft.com/office/drawing/2014/main" id="{66CDF53A-7613-907F-258E-6A15E09A4492}"/>
              </a:ext>
            </a:extLst>
          </p:cNvPr>
          <p:cNvSpPr/>
          <p:nvPr/>
        </p:nvSpPr>
        <p:spPr>
          <a:xfrm>
            <a:off x="6463217" y="5102283"/>
            <a:ext cx="1275695" cy="500512"/>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Analyst Tools</a:t>
            </a:r>
          </a:p>
        </p:txBody>
      </p:sp>
      <p:sp>
        <p:nvSpPr>
          <p:cNvPr id="12" name="Rectangle 11">
            <a:extLst>
              <a:ext uri="{FF2B5EF4-FFF2-40B4-BE49-F238E27FC236}">
                <a16:creationId xmlns:a16="http://schemas.microsoft.com/office/drawing/2014/main" id="{EDD51DF8-2CC7-EF4F-537E-36CEA1BFF8BB}"/>
              </a:ext>
            </a:extLst>
          </p:cNvPr>
          <p:cNvSpPr/>
          <p:nvPr/>
        </p:nvSpPr>
        <p:spPr>
          <a:xfrm>
            <a:off x="8578262" y="4955471"/>
            <a:ext cx="1275695" cy="50051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End-of-Day Briefing</a:t>
            </a:r>
          </a:p>
        </p:txBody>
      </p:sp>
      <p:sp>
        <p:nvSpPr>
          <p:cNvPr id="13" name="Rectangle 12">
            <a:extLst>
              <a:ext uri="{FF2B5EF4-FFF2-40B4-BE49-F238E27FC236}">
                <a16:creationId xmlns:a16="http://schemas.microsoft.com/office/drawing/2014/main" id="{15F04ADA-1DAD-0F6C-370B-BFD42E704B8F}"/>
              </a:ext>
            </a:extLst>
          </p:cNvPr>
          <p:cNvSpPr/>
          <p:nvPr/>
        </p:nvSpPr>
        <p:spPr>
          <a:xfrm>
            <a:off x="10458946" y="4952242"/>
            <a:ext cx="1275695" cy="50051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Score/ Assessment</a:t>
            </a:r>
          </a:p>
        </p:txBody>
      </p:sp>
      <p:sp>
        <p:nvSpPr>
          <p:cNvPr id="14" name="Rectangle 13">
            <a:extLst>
              <a:ext uri="{FF2B5EF4-FFF2-40B4-BE49-F238E27FC236}">
                <a16:creationId xmlns:a16="http://schemas.microsoft.com/office/drawing/2014/main" id="{D1A8798B-5EE7-BF77-921F-AE738F933887}"/>
              </a:ext>
            </a:extLst>
          </p:cNvPr>
          <p:cNvSpPr/>
          <p:nvPr/>
        </p:nvSpPr>
        <p:spPr>
          <a:xfrm>
            <a:off x="8578261" y="4289473"/>
            <a:ext cx="1275695" cy="50051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Learning Objectives</a:t>
            </a:r>
          </a:p>
        </p:txBody>
      </p:sp>
      <p:sp>
        <p:nvSpPr>
          <p:cNvPr id="15" name="Rectangle 14">
            <a:extLst>
              <a:ext uri="{FF2B5EF4-FFF2-40B4-BE49-F238E27FC236}">
                <a16:creationId xmlns:a16="http://schemas.microsoft.com/office/drawing/2014/main" id="{24505F15-ED6E-326D-06D6-CBB894BFA1A2}"/>
              </a:ext>
            </a:extLst>
          </p:cNvPr>
          <p:cNvSpPr/>
          <p:nvPr/>
        </p:nvSpPr>
        <p:spPr>
          <a:xfrm>
            <a:off x="835773" y="4189071"/>
            <a:ext cx="1275695" cy="500512"/>
          </a:xfrm>
          <a:prstGeom prst="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Synthetic Social Media</a:t>
            </a:r>
          </a:p>
        </p:txBody>
      </p:sp>
      <p:sp>
        <p:nvSpPr>
          <p:cNvPr id="16" name="Rectangle 15">
            <a:extLst>
              <a:ext uri="{FF2B5EF4-FFF2-40B4-BE49-F238E27FC236}">
                <a16:creationId xmlns:a16="http://schemas.microsoft.com/office/drawing/2014/main" id="{0E43676A-506F-1764-9E6E-D1FBFEFCC497}"/>
              </a:ext>
            </a:extLst>
          </p:cNvPr>
          <p:cNvSpPr/>
          <p:nvPr/>
        </p:nvSpPr>
        <p:spPr>
          <a:xfrm>
            <a:off x="3081018" y="1770940"/>
            <a:ext cx="1275695" cy="5005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Real World Social Media</a:t>
            </a:r>
          </a:p>
        </p:txBody>
      </p:sp>
      <p:sp>
        <p:nvSpPr>
          <p:cNvPr id="17" name="Rectangle 16">
            <a:extLst>
              <a:ext uri="{FF2B5EF4-FFF2-40B4-BE49-F238E27FC236}">
                <a16:creationId xmlns:a16="http://schemas.microsoft.com/office/drawing/2014/main" id="{48A04E30-95D5-A20F-A4D0-06A637F6B72F}"/>
              </a:ext>
            </a:extLst>
          </p:cNvPr>
          <p:cNvSpPr/>
          <p:nvPr/>
        </p:nvSpPr>
        <p:spPr>
          <a:xfrm>
            <a:off x="4952169" y="1769378"/>
            <a:ext cx="1275695" cy="500512"/>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Real World Platform</a:t>
            </a:r>
          </a:p>
        </p:txBody>
      </p:sp>
      <p:sp>
        <p:nvSpPr>
          <p:cNvPr id="18" name="Rectangle 17">
            <a:extLst>
              <a:ext uri="{FF2B5EF4-FFF2-40B4-BE49-F238E27FC236}">
                <a16:creationId xmlns:a16="http://schemas.microsoft.com/office/drawing/2014/main" id="{8B6B3E12-52B1-6222-E58D-A7358F45A9A7}"/>
              </a:ext>
            </a:extLst>
          </p:cNvPr>
          <p:cNvSpPr/>
          <p:nvPr/>
        </p:nvSpPr>
        <p:spPr>
          <a:xfrm>
            <a:off x="835775" y="5168723"/>
            <a:ext cx="1275695" cy="500512"/>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Fake Social Media Platform</a:t>
            </a:r>
          </a:p>
        </p:txBody>
      </p:sp>
      <p:sp>
        <p:nvSpPr>
          <p:cNvPr id="19" name="Rectangle 18">
            <a:extLst>
              <a:ext uri="{FF2B5EF4-FFF2-40B4-BE49-F238E27FC236}">
                <a16:creationId xmlns:a16="http://schemas.microsoft.com/office/drawing/2014/main" id="{EC7443BA-FADC-FFA6-2D56-5D846A888164}"/>
              </a:ext>
            </a:extLst>
          </p:cNvPr>
          <p:cNvSpPr/>
          <p:nvPr/>
        </p:nvSpPr>
        <p:spPr>
          <a:xfrm>
            <a:off x="835974" y="2921638"/>
            <a:ext cx="1275695" cy="50051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Synthetic Generator</a:t>
            </a:r>
          </a:p>
        </p:txBody>
      </p:sp>
      <p:sp>
        <p:nvSpPr>
          <p:cNvPr id="20" name="Rectangle 19">
            <a:extLst>
              <a:ext uri="{FF2B5EF4-FFF2-40B4-BE49-F238E27FC236}">
                <a16:creationId xmlns:a16="http://schemas.microsoft.com/office/drawing/2014/main" id="{73ECD2F2-9D99-5B6D-E32C-AEE7D97D179D}"/>
              </a:ext>
            </a:extLst>
          </p:cNvPr>
          <p:cNvSpPr/>
          <p:nvPr/>
        </p:nvSpPr>
        <p:spPr>
          <a:xfrm>
            <a:off x="8578259" y="5643068"/>
            <a:ext cx="1275695" cy="50051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Process Feedback</a:t>
            </a:r>
          </a:p>
        </p:txBody>
      </p:sp>
      <p:cxnSp>
        <p:nvCxnSpPr>
          <p:cNvPr id="21" name="Connector: Elbow 20">
            <a:extLst>
              <a:ext uri="{FF2B5EF4-FFF2-40B4-BE49-F238E27FC236}">
                <a16:creationId xmlns:a16="http://schemas.microsoft.com/office/drawing/2014/main" id="{5BC6046E-840B-6F68-1292-C092D2287EA0}"/>
              </a:ext>
            </a:extLst>
          </p:cNvPr>
          <p:cNvCxnSpPr>
            <a:cxnSpLocks/>
            <a:stCxn id="19" idx="2"/>
            <a:endCxn id="15" idx="0"/>
          </p:cNvCxnSpPr>
          <p:nvPr/>
        </p:nvCxnSpPr>
        <p:spPr>
          <a:xfrm rot="5400000">
            <a:off x="1090262" y="3805510"/>
            <a:ext cx="766921" cy="20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E1A1FA70-7433-F3B8-CE05-9F972D5826D8}"/>
              </a:ext>
            </a:extLst>
          </p:cNvPr>
          <p:cNvCxnSpPr>
            <a:cxnSpLocks/>
            <a:stCxn id="19" idx="0"/>
            <a:endCxn id="6" idx="2"/>
          </p:cNvCxnSpPr>
          <p:nvPr/>
        </p:nvCxnSpPr>
        <p:spPr>
          <a:xfrm rot="16200000" flipV="1">
            <a:off x="1149135" y="2596951"/>
            <a:ext cx="649372" cy="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9CC637B1-2EF8-F1B0-FD27-CAA494CE9C06}"/>
              </a:ext>
            </a:extLst>
          </p:cNvPr>
          <p:cNvCxnSpPr>
            <a:cxnSpLocks/>
            <a:stCxn id="6" idx="1"/>
            <a:endCxn id="19" idx="1"/>
          </p:cNvCxnSpPr>
          <p:nvPr/>
        </p:nvCxnSpPr>
        <p:spPr>
          <a:xfrm rot="10800000" flipH="1" flipV="1">
            <a:off x="835972" y="2022010"/>
            <a:ext cx="2" cy="1149884"/>
          </a:xfrm>
          <a:prstGeom prst="bentConnector3">
            <a:avLst>
              <a:gd name="adj1" fmla="val -1143000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E92DD99-0A12-EA7C-5245-0318A74B2B6B}"/>
              </a:ext>
            </a:extLst>
          </p:cNvPr>
          <p:cNvCxnSpPr>
            <a:cxnSpLocks/>
            <a:stCxn id="5" idx="1"/>
            <a:endCxn id="19" idx="3"/>
          </p:cNvCxnSpPr>
          <p:nvPr/>
        </p:nvCxnSpPr>
        <p:spPr>
          <a:xfrm rot="10800000">
            <a:off x="2111669" y="3171894"/>
            <a:ext cx="970316" cy="4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F97E5A6B-6733-FE6C-B4EF-1D59F94DE54C}"/>
              </a:ext>
            </a:extLst>
          </p:cNvPr>
          <p:cNvCxnSpPr>
            <a:cxnSpLocks/>
            <a:stCxn id="15" idx="2"/>
            <a:endCxn id="18" idx="0"/>
          </p:cNvCxnSpPr>
          <p:nvPr/>
        </p:nvCxnSpPr>
        <p:spPr>
          <a:xfrm rot="16200000" flipH="1">
            <a:off x="1234052" y="4929152"/>
            <a:ext cx="479140" cy="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A159E752-C129-BBDC-EED2-D64764DBEA81}"/>
              </a:ext>
            </a:extLst>
          </p:cNvPr>
          <p:cNvCxnSpPr>
            <a:cxnSpLocks/>
            <a:stCxn id="15" idx="3"/>
            <a:endCxn id="8" idx="1"/>
          </p:cNvCxnSpPr>
          <p:nvPr/>
        </p:nvCxnSpPr>
        <p:spPr>
          <a:xfrm>
            <a:off x="2111468" y="4439327"/>
            <a:ext cx="962162" cy="299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D2697A9C-C25E-D6C5-7AD8-42148877E81A}"/>
              </a:ext>
            </a:extLst>
          </p:cNvPr>
          <p:cNvCxnSpPr>
            <a:cxnSpLocks/>
            <a:stCxn id="15" idx="3"/>
            <a:endCxn id="9" idx="1"/>
          </p:cNvCxnSpPr>
          <p:nvPr/>
        </p:nvCxnSpPr>
        <p:spPr>
          <a:xfrm>
            <a:off x="2111468" y="4439327"/>
            <a:ext cx="962161" cy="666225"/>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B7C30FE8-A91E-91F4-7699-5FC4A670B468}"/>
              </a:ext>
            </a:extLst>
          </p:cNvPr>
          <p:cNvCxnSpPr>
            <a:cxnSpLocks/>
            <a:stCxn id="15" idx="3"/>
            <a:endCxn id="10" idx="1"/>
          </p:cNvCxnSpPr>
          <p:nvPr/>
        </p:nvCxnSpPr>
        <p:spPr>
          <a:xfrm>
            <a:off x="2111468" y="4439327"/>
            <a:ext cx="1793792" cy="1415435"/>
          </a:xfrm>
          <a:prstGeom prst="bentConnector3">
            <a:avLst>
              <a:gd name="adj1" fmla="val 2707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F8479E28-C4D9-8A95-98E2-34AF0BA716CA}"/>
              </a:ext>
            </a:extLst>
          </p:cNvPr>
          <p:cNvCxnSpPr>
            <a:cxnSpLocks/>
            <a:stCxn id="8" idx="3"/>
            <a:endCxn id="7" idx="1"/>
          </p:cNvCxnSpPr>
          <p:nvPr/>
        </p:nvCxnSpPr>
        <p:spPr>
          <a:xfrm>
            <a:off x="4349325" y="4442325"/>
            <a:ext cx="463771" cy="18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109363DF-AC34-28B6-6947-AA4938AD5F89}"/>
              </a:ext>
            </a:extLst>
          </p:cNvPr>
          <p:cNvCxnSpPr>
            <a:cxnSpLocks/>
            <a:stCxn id="9" idx="3"/>
            <a:endCxn id="7" idx="1"/>
          </p:cNvCxnSpPr>
          <p:nvPr/>
        </p:nvCxnSpPr>
        <p:spPr>
          <a:xfrm flipV="1">
            <a:off x="4349324" y="4442509"/>
            <a:ext cx="463772" cy="66304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3F298B96-FE26-8DA1-5300-3FF90BC1F0EE}"/>
              </a:ext>
            </a:extLst>
          </p:cNvPr>
          <p:cNvCxnSpPr>
            <a:cxnSpLocks/>
            <a:stCxn id="10" idx="3"/>
            <a:endCxn id="11" idx="1"/>
          </p:cNvCxnSpPr>
          <p:nvPr/>
        </p:nvCxnSpPr>
        <p:spPr>
          <a:xfrm flipV="1">
            <a:off x="5180955" y="5352539"/>
            <a:ext cx="1282262" cy="50222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D96A18B3-F0BA-3A20-5E30-406DFAAD37B9}"/>
              </a:ext>
            </a:extLst>
          </p:cNvPr>
          <p:cNvCxnSpPr>
            <a:cxnSpLocks/>
            <a:stCxn id="7" idx="2"/>
            <a:endCxn id="11" idx="1"/>
          </p:cNvCxnSpPr>
          <p:nvPr/>
        </p:nvCxnSpPr>
        <p:spPr>
          <a:xfrm rot="16200000" flipH="1">
            <a:off x="5627193" y="4516515"/>
            <a:ext cx="659774" cy="101227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CA4235F9-C4C4-E9E7-AC5B-F9AF06F24E16}"/>
              </a:ext>
            </a:extLst>
          </p:cNvPr>
          <p:cNvCxnSpPr>
            <a:cxnSpLocks/>
            <a:stCxn id="11" idx="3"/>
            <a:endCxn id="12" idx="1"/>
          </p:cNvCxnSpPr>
          <p:nvPr/>
        </p:nvCxnSpPr>
        <p:spPr>
          <a:xfrm flipV="1">
            <a:off x="7738912" y="5205727"/>
            <a:ext cx="839350" cy="14681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053CB78E-4968-FFED-01FE-DD1D214F40DC}"/>
              </a:ext>
            </a:extLst>
          </p:cNvPr>
          <p:cNvCxnSpPr>
            <a:cxnSpLocks/>
            <a:stCxn id="11" idx="2"/>
            <a:endCxn id="20" idx="1"/>
          </p:cNvCxnSpPr>
          <p:nvPr/>
        </p:nvCxnSpPr>
        <p:spPr>
          <a:xfrm rot="16200000" flipH="1">
            <a:off x="7694398" y="5009462"/>
            <a:ext cx="290529" cy="147719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D697BBBA-3FC6-557E-2717-D56B9805EA55}"/>
              </a:ext>
            </a:extLst>
          </p:cNvPr>
          <p:cNvCxnSpPr>
            <a:cxnSpLocks/>
            <a:stCxn id="20" idx="3"/>
            <a:endCxn id="13" idx="2"/>
          </p:cNvCxnSpPr>
          <p:nvPr/>
        </p:nvCxnSpPr>
        <p:spPr>
          <a:xfrm flipV="1">
            <a:off x="9853954" y="5452754"/>
            <a:ext cx="1242840" cy="44057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6AFE5BFE-7D6D-9DA3-A0AE-BAFFEA2B0C7C}"/>
              </a:ext>
            </a:extLst>
          </p:cNvPr>
          <p:cNvCxnSpPr>
            <a:cxnSpLocks/>
            <a:stCxn id="12" idx="3"/>
            <a:endCxn id="13" idx="1"/>
          </p:cNvCxnSpPr>
          <p:nvPr/>
        </p:nvCxnSpPr>
        <p:spPr>
          <a:xfrm flipV="1">
            <a:off x="9853957" y="5202498"/>
            <a:ext cx="604989" cy="322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1E6F36FD-4743-8687-BD52-4C32F3341537}"/>
              </a:ext>
            </a:extLst>
          </p:cNvPr>
          <p:cNvCxnSpPr>
            <a:cxnSpLocks/>
            <a:stCxn id="14" idx="3"/>
            <a:endCxn id="13" idx="0"/>
          </p:cNvCxnSpPr>
          <p:nvPr/>
        </p:nvCxnSpPr>
        <p:spPr>
          <a:xfrm>
            <a:off x="9853956" y="4539729"/>
            <a:ext cx="1242838" cy="41251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6C778CA-746A-EE01-397A-23951B18FE82}"/>
              </a:ext>
            </a:extLst>
          </p:cNvPr>
          <p:cNvSpPr txBox="1"/>
          <p:nvPr/>
        </p:nvSpPr>
        <p:spPr>
          <a:xfrm>
            <a:off x="3144927" y="2440421"/>
            <a:ext cx="1292341" cy="246221"/>
          </a:xfrm>
          <a:prstGeom prst="rect">
            <a:avLst/>
          </a:prstGeom>
          <a:noFill/>
        </p:spPr>
        <p:txBody>
          <a:bodyPr wrap="none" rtlCol="0">
            <a:spAutoFit/>
          </a:bodyPr>
          <a:lstStyle/>
          <a:p>
            <a:r>
              <a:rPr lang="en-US" sz="1000" dirty="0"/>
              <a:t>Through ORA-PRO</a:t>
            </a:r>
          </a:p>
        </p:txBody>
      </p:sp>
      <p:sp>
        <p:nvSpPr>
          <p:cNvPr id="39" name="TextBox 38">
            <a:extLst>
              <a:ext uri="{FF2B5EF4-FFF2-40B4-BE49-F238E27FC236}">
                <a16:creationId xmlns:a16="http://schemas.microsoft.com/office/drawing/2014/main" id="{7F68FE04-719F-8F8E-9EFC-DBCA82FAC962}"/>
              </a:ext>
            </a:extLst>
          </p:cNvPr>
          <p:cNvSpPr txBox="1"/>
          <p:nvPr/>
        </p:nvSpPr>
        <p:spPr>
          <a:xfrm>
            <a:off x="2030681" y="3203363"/>
            <a:ext cx="1131325" cy="400110"/>
          </a:xfrm>
          <a:prstGeom prst="rect">
            <a:avLst/>
          </a:prstGeom>
          <a:noFill/>
        </p:spPr>
        <p:txBody>
          <a:bodyPr wrap="square" rtlCol="0">
            <a:spAutoFit/>
          </a:bodyPr>
          <a:lstStyle/>
          <a:p>
            <a:pPr algn="ctr"/>
            <a:r>
              <a:rPr lang="en-US" sz="1000" dirty="0"/>
              <a:t>Synthetic Templates</a:t>
            </a:r>
          </a:p>
        </p:txBody>
      </p:sp>
      <p:sp>
        <p:nvSpPr>
          <p:cNvPr id="40" name="TextBox 39">
            <a:extLst>
              <a:ext uri="{FF2B5EF4-FFF2-40B4-BE49-F238E27FC236}">
                <a16:creationId xmlns:a16="http://schemas.microsoft.com/office/drawing/2014/main" id="{F7DBAFCB-42A2-5A02-371B-C736C4B7A5BE}"/>
              </a:ext>
            </a:extLst>
          </p:cNvPr>
          <p:cNvSpPr txBox="1"/>
          <p:nvPr/>
        </p:nvSpPr>
        <p:spPr>
          <a:xfrm>
            <a:off x="562240" y="2314317"/>
            <a:ext cx="911579" cy="553998"/>
          </a:xfrm>
          <a:prstGeom prst="rect">
            <a:avLst/>
          </a:prstGeom>
          <a:noFill/>
        </p:spPr>
        <p:txBody>
          <a:bodyPr wrap="square" rtlCol="0">
            <a:spAutoFit/>
          </a:bodyPr>
          <a:lstStyle/>
          <a:p>
            <a:pPr algn="ctr"/>
            <a:r>
              <a:rPr lang="en-US" sz="1000" dirty="0"/>
              <a:t>Data Validation</a:t>
            </a:r>
          </a:p>
          <a:p>
            <a:pPr algn="ctr"/>
            <a:r>
              <a:rPr lang="en-US" sz="1000" dirty="0"/>
              <a:t>Cycle</a:t>
            </a:r>
          </a:p>
        </p:txBody>
      </p:sp>
      <p:sp>
        <p:nvSpPr>
          <p:cNvPr id="41" name="TextBox 40">
            <a:extLst>
              <a:ext uri="{FF2B5EF4-FFF2-40B4-BE49-F238E27FC236}">
                <a16:creationId xmlns:a16="http://schemas.microsoft.com/office/drawing/2014/main" id="{728602E4-742E-4545-872A-8AAAF35E5BF2}"/>
              </a:ext>
            </a:extLst>
          </p:cNvPr>
          <p:cNvSpPr txBox="1"/>
          <p:nvPr/>
        </p:nvSpPr>
        <p:spPr>
          <a:xfrm>
            <a:off x="929239" y="5695767"/>
            <a:ext cx="1088760" cy="246221"/>
          </a:xfrm>
          <a:prstGeom prst="rect">
            <a:avLst/>
          </a:prstGeom>
          <a:noFill/>
        </p:spPr>
        <p:txBody>
          <a:bodyPr wrap="none" rtlCol="0">
            <a:spAutoFit/>
          </a:bodyPr>
          <a:lstStyle/>
          <a:p>
            <a:r>
              <a:rPr lang="en-US" sz="1000" dirty="0"/>
              <a:t>User Immersion</a:t>
            </a:r>
          </a:p>
        </p:txBody>
      </p:sp>
      <p:sp>
        <p:nvSpPr>
          <p:cNvPr id="42" name="Rectangle 41">
            <a:extLst>
              <a:ext uri="{FF2B5EF4-FFF2-40B4-BE49-F238E27FC236}">
                <a16:creationId xmlns:a16="http://schemas.microsoft.com/office/drawing/2014/main" id="{29A6C837-3229-7742-F64B-962FA3B0DE8F}"/>
              </a:ext>
            </a:extLst>
          </p:cNvPr>
          <p:cNvSpPr/>
          <p:nvPr/>
        </p:nvSpPr>
        <p:spPr>
          <a:xfrm>
            <a:off x="4614742" y="2546204"/>
            <a:ext cx="1275695" cy="500512"/>
          </a:xfrm>
          <a:prstGeom prst="rect">
            <a:avLst/>
          </a:prstGeom>
          <a:gradFill>
            <a:gsLst>
              <a:gs pos="32000">
                <a:srgbClr val="ADD1FF"/>
              </a:gs>
              <a:gs pos="76000">
                <a:srgbClr val="002060"/>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LLM</a:t>
            </a:r>
          </a:p>
        </p:txBody>
      </p:sp>
      <p:sp>
        <p:nvSpPr>
          <p:cNvPr id="43" name="TextBox 42">
            <a:extLst>
              <a:ext uri="{FF2B5EF4-FFF2-40B4-BE49-F238E27FC236}">
                <a16:creationId xmlns:a16="http://schemas.microsoft.com/office/drawing/2014/main" id="{38690EED-DEB2-3D7C-C7DD-24F973FE043A}"/>
              </a:ext>
            </a:extLst>
          </p:cNvPr>
          <p:cNvSpPr txBox="1"/>
          <p:nvPr/>
        </p:nvSpPr>
        <p:spPr>
          <a:xfrm>
            <a:off x="4459516" y="1787265"/>
            <a:ext cx="389850" cy="246221"/>
          </a:xfrm>
          <a:prstGeom prst="rect">
            <a:avLst/>
          </a:prstGeom>
          <a:noFill/>
        </p:spPr>
        <p:txBody>
          <a:bodyPr wrap="none" rtlCol="0">
            <a:spAutoFit/>
          </a:bodyPr>
          <a:lstStyle/>
          <a:p>
            <a:r>
              <a:rPr lang="en-US" sz="1000" dirty="0"/>
              <a:t>API</a:t>
            </a:r>
          </a:p>
        </p:txBody>
      </p:sp>
      <p:cxnSp>
        <p:nvCxnSpPr>
          <p:cNvPr id="44" name="Straight Arrow Connector 43">
            <a:extLst>
              <a:ext uri="{FF2B5EF4-FFF2-40B4-BE49-F238E27FC236}">
                <a16:creationId xmlns:a16="http://schemas.microsoft.com/office/drawing/2014/main" id="{1DB9EF1D-0184-B660-F04D-FAC36B78CEAF}"/>
              </a:ext>
            </a:extLst>
          </p:cNvPr>
          <p:cNvCxnSpPr>
            <a:cxnSpLocks/>
            <a:stCxn id="16" idx="1"/>
            <a:endCxn id="19" idx="3"/>
          </p:cNvCxnSpPr>
          <p:nvPr/>
        </p:nvCxnSpPr>
        <p:spPr>
          <a:xfrm flipH="1">
            <a:off x="2111669" y="2021196"/>
            <a:ext cx="969349" cy="11506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F2C01CD4-220B-463A-E8C2-8DCF598DA5D0}"/>
              </a:ext>
            </a:extLst>
          </p:cNvPr>
          <p:cNvCxnSpPr>
            <a:cxnSpLocks/>
            <a:stCxn id="16" idx="1"/>
            <a:endCxn id="6" idx="3"/>
          </p:cNvCxnSpPr>
          <p:nvPr/>
        </p:nvCxnSpPr>
        <p:spPr>
          <a:xfrm flipH="1">
            <a:off x="2111667" y="2021196"/>
            <a:ext cx="969351" cy="8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ABEE1373-87C9-5AAE-EBF2-C1912C0F85C5}"/>
              </a:ext>
            </a:extLst>
          </p:cNvPr>
          <p:cNvCxnSpPr>
            <a:cxnSpLocks/>
            <a:stCxn id="16" idx="2"/>
            <a:endCxn id="5" idx="0"/>
          </p:cNvCxnSpPr>
          <p:nvPr/>
        </p:nvCxnSpPr>
        <p:spPr>
          <a:xfrm>
            <a:off x="3718866" y="2271452"/>
            <a:ext cx="967" cy="6502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0F6F9803-D98B-2EA2-C754-B4B623CF920C}"/>
              </a:ext>
            </a:extLst>
          </p:cNvPr>
          <p:cNvSpPr/>
          <p:nvPr/>
        </p:nvSpPr>
        <p:spPr>
          <a:xfrm>
            <a:off x="6138592" y="2548594"/>
            <a:ext cx="1275695" cy="500512"/>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Broader Scenario </a:t>
            </a:r>
          </a:p>
        </p:txBody>
      </p:sp>
      <p:cxnSp>
        <p:nvCxnSpPr>
          <p:cNvPr id="48" name="Connector: Elbow 47">
            <a:extLst>
              <a:ext uri="{FF2B5EF4-FFF2-40B4-BE49-F238E27FC236}">
                <a16:creationId xmlns:a16="http://schemas.microsoft.com/office/drawing/2014/main" id="{370B28F3-6967-BD0C-FB1D-B8F3D3F67F5E}"/>
              </a:ext>
            </a:extLst>
          </p:cNvPr>
          <p:cNvCxnSpPr>
            <a:cxnSpLocks/>
            <a:stCxn id="42" idx="2"/>
            <a:endCxn id="5" idx="3"/>
          </p:cNvCxnSpPr>
          <p:nvPr/>
        </p:nvCxnSpPr>
        <p:spPr>
          <a:xfrm rot="5400000">
            <a:off x="4742525" y="2661871"/>
            <a:ext cx="125220" cy="89491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4C83CD76-6E7C-6454-70DD-4963B2F8FA9E}"/>
              </a:ext>
            </a:extLst>
          </p:cNvPr>
          <p:cNvCxnSpPr>
            <a:cxnSpLocks/>
            <a:stCxn id="47" idx="2"/>
            <a:endCxn id="5" idx="3"/>
          </p:cNvCxnSpPr>
          <p:nvPr/>
        </p:nvCxnSpPr>
        <p:spPr>
          <a:xfrm rot="5400000">
            <a:off x="5505645" y="1901141"/>
            <a:ext cx="122830" cy="241876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C230361-2FAD-5FC6-7902-0E389DF9FBEA}"/>
              </a:ext>
            </a:extLst>
          </p:cNvPr>
          <p:cNvCxnSpPr>
            <a:cxnSpLocks/>
            <a:stCxn id="17" idx="1"/>
            <a:endCxn id="16" idx="3"/>
          </p:cNvCxnSpPr>
          <p:nvPr/>
        </p:nvCxnSpPr>
        <p:spPr>
          <a:xfrm flipH="1">
            <a:off x="4356713" y="2019634"/>
            <a:ext cx="595456" cy="15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Rectangle 50">
            <a:extLst>
              <a:ext uri="{FF2B5EF4-FFF2-40B4-BE49-F238E27FC236}">
                <a16:creationId xmlns:a16="http://schemas.microsoft.com/office/drawing/2014/main" id="{FC1B49F4-19F1-D387-AFFA-44967C40FEB0}"/>
              </a:ext>
            </a:extLst>
          </p:cNvPr>
          <p:cNvSpPr/>
          <p:nvPr/>
        </p:nvSpPr>
        <p:spPr>
          <a:xfrm>
            <a:off x="8578260" y="3291617"/>
            <a:ext cx="1275695" cy="500512"/>
          </a:xfrm>
          <a:prstGeom prst="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EXCON Products</a:t>
            </a:r>
          </a:p>
        </p:txBody>
      </p:sp>
      <p:cxnSp>
        <p:nvCxnSpPr>
          <p:cNvPr id="52" name="Connector: Elbow 51">
            <a:extLst>
              <a:ext uri="{FF2B5EF4-FFF2-40B4-BE49-F238E27FC236}">
                <a16:creationId xmlns:a16="http://schemas.microsoft.com/office/drawing/2014/main" id="{2C34707B-F64A-ABEF-9520-C92EF30BEDC3}"/>
              </a:ext>
            </a:extLst>
          </p:cNvPr>
          <p:cNvCxnSpPr>
            <a:cxnSpLocks/>
            <a:stCxn id="5" idx="2"/>
            <a:endCxn id="51" idx="1"/>
          </p:cNvCxnSpPr>
          <p:nvPr/>
        </p:nvCxnSpPr>
        <p:spPr>
          <a:xfrm rot="16200000" flipH="1">
            <a:off x="6089206" y="1052818"/>
            <a:ext cx="119681" cy="485842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4A6747F-5BFD-BA09-8BB5-5A0373A2F9FD}"/>
              </a:ext>
            </a:extLst>
          </p:cNvPr>
          <p:cNvSpPr/>
          <p:nvPr/>
        </p:nvSpPr>
        <p:spPr>
          <a:xfrm>
            <a:off x="6463217" y="4162908"/>
            <a:ext cx="1275695" cy="500512"/>
          </a:xfrm>
          <a:prstGeom prst="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Training Products</a:t>
            </a:r>
          </a:p>
        </p:txBody>
      </p:sp>
      <p:cxnSp>
        <p:nvCxnSpPr>
          <p:cNvPr id="54" name="Connector: Elbow 53">
            <a:extLst>
              <a:ext uri="{FF2B5EF4-FFF2-40B4-BE49-F238E27FC236}">
                <a16:creationId xmlns:a16="http://schemas.microsoft.com/office/drawing/2014/main" id="{AD3E3DF0-4AA0-7ED8-3882-98A15AEA67F6}"/>
              </a:ext>
            </a:extLst>
          </p:cNvPr>
          <p:cNvCxnSpPr>
            <a:cxnSpLocks/>
            <a:stCxn id="5" idx="2"/>
            <a:endCxn id="53" idx="0"/>
          </p:cNvCxnSpPr>
          <p:nvPr/>
        </p:nvCxnSpPr>
        <p:spPr>
          <a:xfrm rot="16200000" flipH="1">
            <a:off x="5040091" y="2101934"/>
            <a:ext cx="740716" cy="3381232"/>
          </a:xfrm>
          <a:prstGeom prst="bentConnector3">
            <a:avLst>
              <a:gd name="adj1" fmla="val 1603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75526CA5-9523-0247-2D9F-74E4C567316F}"/>
              </a:ext>
            </a:extLst>
          </p:cNvPr>
          <p:cNvCxnSpPr>
            <a:cxnSpLocks/>
            <a:stCxn id="53" idx="3"/>
            <a:endCxn id="12" idx="1"/>
          </p:cNvCxnSpPr>
          <p:nvPr/>
        </p:nvCxnSpPr>
        <p:spPr>
          <a:xfrm>
            <a:off x="7738912" y="4413164"/>
            <a:ext cx="839350" cy="79256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7D1B109-007E-8095-3A4F-F0E673EB2062}"/>
              </a:ext>
            </a:extLst>
          </p:cNvPr>
          <p:cNvSpPr txBox="1"/>
          <p:nvPr/>
        </p:nvSpPr>
        <p:spPr>
          <a:xfrm>
            <a:off x="3559305" y="3752169"/>
            <a:ext cx="1744388" cy="307777"/>
          </a:xfrm>
          <a:prstGeom prst="rect">
            <a:avLst/>
          </a:prstGeom>
          <a:noFill/>
        </p:spPr>
        <p:txBody>
          <a:bodyPr wrap="none" rtlCol="0">
            <a:spAutoFit/>
          </a:bodyPr>
          <a:lstStyle/>
          <a:p>
            <a:pPr algn="ctr"/>
            <a:r>
              <a:rPr lang="en-US" b="1" dirty="0"/>
              <a:t>Training Audience</a:t>
            </a:r>
          </a:p>
        </p:txBody>
      </p:sp>
      <p:cxnSp>
        <p:nvCxnSpPr>
          <p:cNvPr id="57" name="Straight Arrow Connector 56">
            <a:extLst>
              <a:ext uri="{FF2B5EF4-FFF2-40B4-BE49-F238E27FC236}">
                <a16:creationId xmlns:a16="http://schemas.microsoft.com/office/drawing/2014/main" id="{04156D91-E11B-ECA4-74E4-8EB028577F9E}"/>
              </a:ext>
            </a:extLst>
          </p:cNvPr>
          <p:cNvCxnSpPr>
            <a:cxnSpLocks/>
            <a:stCxn id="5" idx="1"/>
            <a:endCxn id="6" idx="3"/>
          </p:cNvCxnSpPr>
          <p:nvPr/>
        </p:nvCxnSpPr>
        <p:spPr>
          <a:xfrm flipH="1" flipV="1">
            <a:off x="2111667" y="2022010"/>
            <a:ext cx="970318" cy="11499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415FFFF4-40AF-A72F-0589-4131A43B926A}"/>
              </a:ext>
            </a:extLst>
          </p:cNvPr>
          <p:cNvSpPr/>
          <p:nvPr/>
        </p:nvSpPr>
        <p:spPr>
          <a:xfrm>
            <a:off x="10824270" y="2333145"/>
            <a:ext cx="1275695" cy="500512"/>
          </a:xfrm>
          <a:prstGeom prst="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Proposal Products</a:t>
            </a:r>
          </a:p>
        </p:txBody>
      </p:sp>
      <p:sp>
        <p:nvSpPr>
          <p:cNvPr id="3" name="Rectangle 2">
            <a:extLst>
              <a:ext uri="{FF2B5EF4-FFF2-40B4-BE49-F238E27FC236}">
                <a16:creationId xmlns:a16="http://schemas.microsoft.com/office/drawing/2014/main" id="{EAFABF13-BDC1-C584-DF88-3D9669AE138F}"/>
              </a:ext>
            </a:extLst>
          </p:cNvPr>
          <p:cNvSpPr/>
          <p:nvPr/>
        </p:nvSpPr>
        <p:spPr>
          <a:xfrm>
            <a:off x="10824270" y="2941046"/>
            <a:ext cx="1275695" cy="500512"/>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Other Processes</a:t>
            </a:r>
          </a:p>
        </p:txBody>
      </p:sp>
      <p:sp>
        <p:nvSpPr>
          <p:cNvPr id="59" name="Rectangle 58">
            <a:extLst>
              <a:ext uri="{FF2B5EF4-FFF2-40B4-BE49-F238E27FC236}">
                <a16:creationId xmlns:a16="http://schemas.microsoft.com/office/drawing/2014/main" id="{90A3AF0F-C750-87D9-1E0C-ED953A04CEB3}"/>
              </a:ext>
            </a:extLst>
          </p:cNvPr>
          <p:cNvSpPr/>
          <p:nvPr/>
        </p:nvSpPr>
        <p:spPr>
          <a:xfrm>
            <a:off x="10824270" y="1725244"/>
            <a:ext cx="1275695" cy="50051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Proposal Processes</a:t>
            </a:r>
          </a:p>
        </p:txBody>
      </p:sp>
      <p:sp>
        <p:nvSpPr>
          <p:cNvPr id="60" name="Rectangle 59">
            <a:extLst>
              <a:ext uri="{FF2B5EF4-FFF2-40B4-BE49-F238E27FC236}">
                <a16:creationId xmlns:a16="http://schemas.microsoft.com/office/drawing/2014/main" id="{9A1E3D45-046D-04CB-78DC-4C42222444BD}"/>
              </a:ext>
            </a:extLst>
          </p:cNvPr>
          <p:cNvSpPr/>
          <p:nvPr/>
        </p:nvSpPr>
        <p:spPr>
          <a:xfrm>
            <a:off x="10824271" y="3545914"/>
            <a:ext cx="1275695" cy="50051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Other Products</a:t>
            </a:r>
          </a:p>
        </p:txBody>
      </p:sp>
      <p:sp>
        <p:nvSpPr>
          <p:cNvPr id="58" name="Oval 57">
            <a:extLst>
              <a:ext uri="{FF2B5EF4-FFF2-40B4-BE49-F238E27FC236}">
                <a16:creationId xmlns:a16="http://schemas.microsoft.com/office/drawing/2014/main" id="{69C2779C-0F09-C198-16BB-F34EA5E84FF7}"/>
              </a:ext>
            </a:extLst>
          </p:cNvPr>
          <p:cNvSpPr/>
          <p:nvPr/>
        </p:nvSpPr>
        <p:spPr>
          <a:xfrm>
            <a:off x="11725102" y="0"/>
            <a:ext cx="466898" cy="46689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924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91CAEF11-D137-536A-B815-62344791E7C1}"/>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411BC0E4-22C7-481D-E979-27E7665DC52E}"/>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AI-Enabled Scenario Orchestration and Planning (AESOP)</a:t>
            </a:r>
            <a:endParaRPr sz="3900" dirty="0"/>
          </a:p>
        </p:txBody>
      </p:sp>
      <p:sp>
        <p:nvSpPr>
          <p:cNvPr id="127" name="Google Shape;127;g227a5b56a84_0_7">
            <a:extLst>
              <a:ext uri="{FF2B5EF4-FFF2-40B4-BE49-F238E27FC236}">
                <a16:creationId xmlns:a16="http://schemas.microsoft.com/office/drawing/2014/main" id="{6C0FDF16-26A2-F6FC-3F8D-652A540E50ED}"/>
              </a:ext>
            </a:extLst>
          </p:cNvPr>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23</a:t>
            </a:fld>
            <a:endParaRPr/>
          </a:p>
        </p:txBody>
      </p:sp>
      <p:sp>
        <p:nvSpPr>
          <p:cNvPr id="128" name="Google Shape;128;g227a5b56a84_0_7">
            <a:extLst>
              <a:ext uri="{FF2B5EF4-FFF2-40B4-BE49-F238E27FC236}">
                <a16:creationId xmlns:a16="http://schemas.microsoft.com/office/drawing/2014/main" id="{E8B26313-607D-F437-C9D5-9575D58B148A}"/>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sp>
        <p:nvSpPr>
          <p:cNvPr id="2" name="Rectangle 1">
            <a:extLst>
              <a:ext uri="{FF2B5EF4-FFF2-40B4-BE49-F238E27FC236}">
                <a16:creationId xmlns:a16="http://schemas.microsoft.com/office/drawing/2014/main" id="{F48E8182-9F75-BD85-29F3-50D4BFB681CF}"/>
              </a:ext>
            </a:extLst>
          </p:cNvPr>
          <p:cNvSpPr/>
          <p:nvPr/>
        </p:nvSpPr>
        <p:spPr>
          <a:xfrm>
            <a:off x="2857524" y="3425179"/>
            <a:ext cx="1275695" cy="50051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AESOP</a:t>
            </a:r>
          </a:p>
        </p:txBody>
      </p:sp>
      <p:sp>
        <p:nvSpPr>
          <p:cNvPr id="3" name="Rectangle 2">
            <a:extLst>
              <a:ext uri="{FF2B5EF4-FFF2-40B4-BE49-F238E27FC236}">
                <a16:creationId xmlns:a16="http://schemas.microsoft.com/office/drawing/2014/main" id="{487CBF54-DE10-1963-04FB-F1AB02F3F4FA}"/>
              </a:ext>
            </a:extLst>
          </p:cNvPr>
          <p:cNvSpPr/>
          <p:nvPr/>
        </p:nvSpPr>
        <p:spPr>
          <a:xfrm>
            <a:off x="611511" y="2275253"/>
            <a:ext cx="1275695" cy="500512"/>
          </a:xfrm>
          <a:prstGeom prst="rect">
            <a:avLst/>
          </a:prstGeom>
          <a:solidFill>
            <a:srgbClr val="ADD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MOMUS</a:t>
            </a:r>
          </a:p>
        </p:txBody>
      </p:sp>
      <p:sp>
        <p:nvSpPr>
          <p:cNvPr id="4" name="Rectangle 3">
            <a:extLst>
              <a:ext uri="{FF2B5EF4-FFF2-40B4-BE49-F238E27FC236}">
                <a16:creationId xmlns:a16="http://schemas.microsoft.com/office/drawing/2014/main" id="{42BDF64A-42F0-0136-CB17-F9B7CBC03FD7}"/>
              </a:ext>
            </a:extLst>
          </p:cNvPr>
          <p:cNvSpPr/>
          <p:nvPr/>
        </p:nvSpPr>
        <p:spPr>
          <a:xfrm>
            <a:off x="611312" y="4692570"/>
            <a:ext cx="1275695" cy="500512"/>
          </a:xfrm>
          <a:prstGeom prst="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Synthetic Social Media</a:t>
            </a:r>
          </a:p>
        </p:txBody>
      </p:sp>
      <p:sp>
        <p:nvSpPr>
          <p:cNvPr id="5" name="Rectangle 4">
            <a:extLst>
              <a:ext uri="{FF2B5EF4-FFF2-40B4-BE49-F238E27FC236}">
                <a16:creationId xmlns:a16="http://schemas.microsoft.com/office/drawing/2014/main" id="{93CE7E12-A6AE-1C40-D2EA-9E661E77F2F2}"/>
              </a:ext>
            </a:extLst>
          </p:cNvPr>
          <p:cNvSpPr/>
          <p:nvPr/>
        </p:nvSpPr>
        <p:spPr>
          <a:xfrm>
            <a:off x="2856557" y="2274439"/>
            <a:ext cx="1275695" cy="5005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Real World Social Media</a:t>
            </a:r>
          </a:p>
        </p:txBody>
      </p:sp>
      <p:sp>
        <p:nvSpPr>
          <p:cNvPr id="6" name="Rectangle 5">
            <a:extLst>
              <a:ext uri="{FF2B5EF4-FFF2-40B4-BE49-F238E27FC236}">
                <a16:creationId xmlns:a16="http://schemas.microsoft.com/office/drawing/2014/main" id="{F23DC4D6-6151-CB7F-3736-50F279B8122E}"/>
              </a:ext>
            </a:extLst>
          </p:cNvPr>
          <p:cNvSpPr/>
          <p:nvPr/>
        </p:nvSpPr>
        <p:spPr>
          <a:xfrm>
            <a:off x="4727708" y="2272877"/>
            <a:ext cx="1275695" cy="500512"/>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Real World Platform</a:t>
            </a:r>
          </a:p>
        </p:txBody>
      </p:sp>
      <p:sp>
        <p:nvSpPr>
          <p:cNvPr id="7" name="Rectangle 6">
            <a:extLst>
              <a:ext uri="{FF2B5EF4-FFF2-40B4-BE49-F238E27FC236}">
                <a16:creationId xmlns:a16="http://schemas.microsoft.com/office/drawing/2014/main" id="{AB789AD7-0560-B288-9436-0A70F5A6073E}"/>
              </a:ext>
            </a:extLst>
          </p:cNvPr>
          <p:cNvSpPr/>
          <p:nvPr/>
        </p:nvSpPr>
        <p:spPr>
          <a:xfrm>
            <a:off x="611513" y="3425137"/>
            <a:ext cx="1275695" cy="50051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Synthetic Generator</a:t>
            </a:r>
          </a:p>
        </p:txBody>
      </p:sp>
      <p:cxnSp>
        <p:nvCxnSpPr>
          <p:cNvPr id="8" name="Connector: Elbow 7">
            <a:extLst>
              <a:ext uri="{FF2B5EF4-FFF2-40B4-BE49-F238E27FC236}">
                <a16:creationId xmlns:a16="http://schemas.microsoft.com/office/drawing/2014/main" id="{7EA9A24B-167F-8FF6-A1F6-2D71746BF6D8}"/>
              </a:ext>
            </a:extLst>
          </p:cNvPr>
          <p:cNvCxnSpPr>
            <a:cxnSpLocks/>
            <a:stCxn id="7" idx="0"/>
            <a:endCxn id="3" idx="2"/>
          </p:cNvCxnSpPr>
          <p:nvPr/>
        </p:nvCxnSpPr>
        <p:spPr>
          <a:xfrm rot="16200000" flipV="1">
            <a:off x="924674" y="3100450"/>
            <a:ext cx="649372" cy="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50D17107-4AE6-8C6D-4CF5-BABE6FDF6537}"/>
              </a:ext>
            </a:extLst>
          </p:cNvPr>
          <p:cNvCxnSpPr>
            <a:cxnSpLocks/>
            <a:stCxn id="3" idx="1"/>
            <a:endCxn id="7" idx="1"/>
          </p:cNvCxnSpPr>
          <p:nvPr/>
        </p:nvCxnSpPr>
        <p:spPr>
          <a:xfrm rot="10800000" flipH="1" flipV="1">
            <a:off x="611511" y="2525509"/>
            <a:ext cx="2" cy="1149884"/>
          </a:xfrm>
          <a:prstGeom prst="bentConnector3">
            <a:avLst>
              <a:gd name="adj1" fmla="val -1143000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56250048-0CEB-3092-3A07-8ADAFA099FA9}"/>
              </a:ext>
            </a:extLst>
          </p:cNvPr>
          <p:cNvCxnSpPr>
            <a:cxnSpLocks/>
            <a:stCxn id="2" idx="1"/>
            <a:endCxn id="7" idx="3"/>
          </p:cNvCxnSpPr>
          <p:nvPr/>
        </p:nvCxnSpPr>
        <p:spPr>
          <a:xfrm rot="10800000">
            <a:off x="1887208" y="3675393"/>
            <a:ext cx="970316" cy="4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BB9581-A45D-7BE8-3861-2FBF085D8073}"/>
              </a:ext>
            </a:extLst>
          </p:cNvPr>
          <p:cNvSpPr txBox="1"/>
          <p:nvPr/>
        </p:nvSpPr>
        <p:spPr>
          <a:xfrm>
            <a:off x="2920466" y="2943920"/>
            <a:ext cx="1292341" cy="246221"/>
          </a:xfrm>
          <a:prstGeom prst="rect">
            <a:avLst/>
          </a:prstGeom>
          <a:noFill/>
        </p:spPr>
        <p:txBody>
          <a:bodyPr wrap="none" rtlCol="0">
            <a:spAutoFit/>
          </a:bodyPr>
          <a:lstStyle/>
          <a:p>
            <a:r>
              <a:rPr lang="en-US" sz="1000" dirty="0"/>
              <a:t>Through ORA-PRO</a:t>
            </a:r>
          </a:p>
        </p:txBody>
      </p:sp>
      <p:sp>
        <p:nvSpPr>
          <p:cNvPr id="12" name="TextBox 11">
            <a:extLst>
              <a:ext uri="{FF2B5EF4-FFF2-40B4-BE49-F238E27FC236}">
                <a16:creationId xmlns:a16="http://schemas.microsoft.com/office/drawing/2014/main" id="{6D3A65C4-03FC-0B5D-596B-03BDC6AFD846}"/>
              </a:ext>
            </a:extLst>
          </p:cNvPr>
          <p:cNvSpPr txBox="1"/>
          <p:nvPr/>
        </p:nvSpPr>
        <p:spPr>
          <a:xfrm>
            <a:off x="1806220" y="3706862"/>
            <a:ext cx="1131325" cy="400110"/>
          </a:xfrm>
          <a:prstGeom prst="rect">
            <a:avLst/>
          </a:prstGeom>
          <a:noFill/>
        </p:spPr>
        <p:txBody>
          <a:bodyPr wrap="square" rtlCol="0">
            <a:spAutoFit/>
          </a:bodyPr>
          <a:lstStyle/>
          <a:p>
            <a:pPr algn="ctr"/>
            <a:r>
              <a:rPr lang="en-US" sz="1000" dirty="0"/>
              <a:t>Synthetic Templates</a:t>
            </a:r>
          </a:p>
        </p:txBody>
      </p:sp>
      <p:sp>
        <p:nvSpPr>
          <p:cNvPr id="13" name="TextBox 12">
            <a:extLst>
              <a:ext uri="{FF2B5EF4-FFF2-40B4-BE49-F238E27FC236}">
                <a16:creationId xmlns:a16="http://schemas.microsoft.com/office/drawing/2014/main" id="{3211068E-907E-C96E-FCA4-F97F36A0C149}"/>
              </a:ext>
            </a:extLst>
          </p:cNvPr>
          <p:cNvSpPr txBox="1"/>
          <p:nvPr/>
        </p:nvSpPr>
        <p:spPr>
          <a:xfrm>
            <a:off x="337779" y="2817816"/>
            <a:ext cx="911579" cy="553998"/>
          </a:xfrm>
          <a:prstGeom prst="rect">
            <a:avLst/>
          </a:prstGeom>
          <a:noFill/>
        </p:spPr>
        <p:txBody>
          <a:bodyPr wrap="square" rtlCol="0">
            <a:spAutoFit/>
          </a:bodyPr>
          <a:lstStyle/>
          <a:p>
            <a:pPr algn="ctr"/>
            <a:r>
              <a:rPr lang="en-US" sz="1000" dirty="0"/>
              <a:t>Data Validation</a:t>
            </a:r>
          </a:p>
          <a:p>
            <a:pPr algn="ctr"/>
            <a:r>
              <a:rPr lang="en-US" sz="1000" dirty="0"/>
              <a:t>Cycle</a:t>
            </a:r>
          </a:p>
        </p:txBody>
      </p:sp>
      <p:sp>
        <p:nvSpPr>
          <p:cNvPr id="14" name="Rectangle 13">
            <a:extLst>
              <a:ext uri="{FF2B5EF4-FFF2-40B4-BE49-F238E27FC236}">
                <a16:creationId xmlns:a16="http://schemas.microsoft.com/office/drawing/2014/main" id="{05F8F1E2-A696-ECED-324E-507B9DB166D2}"/>
              </a:ext>
            </a:extLst>
          </p:cNvPr>
          <p:cNvSpPr/>
          <p:nvPr/>
        </p:nvSpPr>
        <p:spPr>
          <a:xfrm>
            <a:off x="4390281" y="3049703"/>
            <a:ext cx="1275695" cy="500512"/>
          </a:xfrm>
          <a:prstGeom prst="rect">
            <a:avLst/>
          </a:prstGeom>
          <a:gradFill>
            <a:gsLst>
              <a:gs pos="32000">
                <a:srgbClr val="ADD1FF"/>
              </a:gs>
              <a:gs pos="76000">
                <a:srgbClr val="002060"/>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LLM</a:t>
            </a:r>
          </a:p>
        </p:txBody>
      </p:sp>
      <p:sp>
        <p:nvSpPr>
          <p:cNvPr id="15" name="TextBox 14">
            <a:extLst>
              <a:ext uri="{FF2B5EF4-FFF2-40B4-BE49-F238E27FC236}">
                <a16:creationId xmlns:a16="http://schemas.microsoft.com/office/drawing/2014/main" id="{17E86A60-C735-F372-C973-9CD2ED6F6292}"/>
              </a:ext>
            </a:extLst>
          </p:cNvPr>
          <p:cNvSpPr txBox="1"/>
          <p:nvPr/>
        </p:nvSpPr>
        <p:spPr>
          <a:xfrm>
            <a:off x="4235055" y="2290764"/>
            <a:ext cx="389850" cy="246221"/>
          </a:xfrm>
          <a:prstGeom prst="rect">
            <a:avLst/>
          </a:prstGeom>
          <a:noFill/>
        </p:spPr>
        <p:txBody>
          <a:bodyPr wrap="none" rtlCol="0">
            <a:spAutoFit/>
          </a:bodyPr>
          <a:lstStyle/>
          <a:p>
            <a:r>
              <a:rPr lang="en-US" sz="1000" dirty="0"/>
              <a:t>API</a:t>
            </a:r>
          </a:p>
        </p:txBody>
      </p:sp>
      <p:cxnSp>
        <p:nvCxnSpPr>
          <p:cNvPr id="16" name="Straight Arrow Connector 15">
            <a:extLst>
              <a:ext uri="{FF2B5EF4-FFF2-40B4-BE49-F238E27FC236}">
                <a16:creationId xmlns:a16="http://schemas.microsoft.com/office/drawing/2014/main" id="{E7E624D8-B064-D2CD-FB4B-4C3E1AE14C52}"/>
              </a:ext>
            </a:extLst>
          </p:cNvPr>
          <p:cNvCxnSpPr>
            <a:cxnSpLocks/>
            <a:stCxn id="5" idx="1"/>
            <a:endCxn id="7" idx="3"/>
          </p:cNvCxnSpPr>
          <p:nvPr/>
        </p:nvCxnSpPr>
        <p:spPr>
          <a:xfrm flipH="1">
            <a:off x="1887208" y="2524695"/>
            <a:ext cx="969349" cy="11506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A4459AD7-70B4-10B8-636A-7E37EE99C2B5}"/>
              </a:ext>
            </a:extLst>
          </p:cNvPr>
          <p:cNvCxnSpPr>
            <a:cxnSpLocks/>
            <a:stCxn id="5" idx="1"/>
            <a:endCxn id="3" idx="3"/>
          </p:cNvCxnSpPr>
          <p:nvPr/>
        </p:nvCxnSpPr>
        <p:spPr>
          <a:xfrm flipH="1">
            <a:off x="1887206" y="2524695"/>
            <a:ext cx="969351" cy="8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901C088B-869F-1B43-4184-5EFD4090BE43}"/>
              </a:ext>
            </a:extLst>
          </p:cNvPr>
          <p:cNvCxnSpPr>
            <a:cxnSpLocks/>
            <a:stCxn id="5" idx="2"/>
            <a:endCxn id="2" idx="0"/>
          </p:cNvCxnSpPr>
          <p:nvPr/>
        </p:nvCxnSpPr>
        <p:spPr>
          <a:xfrm>
            <a:off x="3494405" y="2774951"/>
            <a:ext cx="967" cy="6502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398C64A3-E178-A8F0-D84E-41EDDC10A3ED}"/>
              </a:ext>
            </a:extLst>
          </p:cNvPr>
          <p:cNvSpPr/>
          <p:nvPr/>
        </p:nvSpPr>
        <p:spPr>
          <a:xfrm>
            <a:off x="5914131" y="3052093"/>
            <a:ext cx="1275695" cy="500512"/>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Broader Scenario </a:t>
            </a:r>
          </a:p>
        </p:txBody>
      </p:sp>
      <p:cxnSp>
        <p:nvCxnSpPr>
          <p:cNvPr id="20" name="Connector: Elbow 19">
            <a:extLst>
              <a:ext uri="{FF2B5EF4-FFF2-40B4-BE49-F238E27FC236}">
                <a16:creationId xmlns:a16="http://schemas.microsoft.com/office/drawing/2014/main" id="{91EAC11D-9448-7501-A6D0-48E06A356C34}"/>
              </a:ext>
            </a:extLst>
          </p:cNvPr>
          <p:cNvCxnSpPr>
            <a:cxnSpLocks/>
            <a:stCxn id="14" idx="2"/>
            <a:endCxn id="2" idx="3"/>
          </p:cNvCxnSpPr>
          <p:nvPr/>
        </p:nvCxnSpPr>
        <p:spPr>
          <a:xfrm rot="5400000">
            <a:off x="4518064" y="3165370"/>
            <a:ext cx="125220" cy="89491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2750A855-705E-9292-C128-738D7829491D}"/>
              </a:ext>
            </a:extLst>
          </p:cNvPr>
          <p:cNvCxnSpPr>
            <a:cxnSpLocks/>
            <a:stCxn id="19" idx="2"/>
            <a:endCxn id="2" idx="3"/>
          </p:cNvCxnSpPr>
          <p:nvPr/>
        </p:nvCxnSpPr>
        <p:spPr>
          <a:xfrm rot="5400000">
            <a:off x="5281184" y="2404640"/>
            <a:ext cx="122830" cy="241876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4E95C18-6741-B5E8-D7A2-3331D0C6CB2A}"/>
              </a:ext>
            </a:extLst>
          </p:cNvPr>
          <p:cNvCxnSpPr>
            <a:cxnSpLocks/>
            <a:stCxn id="6" idx="1"/>
            <a:endCxn id="5" idx="3"/>
          </p:cNvCxnSpPr>
          <p:nvPr/>
        </p:nvCxnSpPr>
        <p:spPr>
          <a:xfrm flipH="1">
            <a:off x="4132252" y="2523133"/>
            <a:ext cx="595456" cy="15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3B6D02F-F670-9CC4-0525-E883599AB10D}"/>
              </a:ext>
            </a:extLst>
          </p:cNvPr>
          <p:cNvSpPr/>
          <p:nvPr/>
        </p:nvSpPr>
        <p:spPr>
          <a:xfrm>
            <a:off x="4971600" y="4328087"/>
            <a:ext cx="1275695" cy="500512"/>
          </a:xfrm>
          <a:prstGeom prst="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EXCON Products</a:t>
            </a:r>
          </a:p>
        </p:txBody>
      </p:sp>
      <p:cxnSp>
        <p:nvCxnSpPr>
          <p:cNvPr id="24" name="Connector: Elbow 23">
            <a:extLst>
              <a:ext uri="{FF2B5EF4-FFF2-40B4-BE49-F238E27FC236}">
                <a16:creationId xmlns:a16="http://schemas.microsoft.com/office/drawing/2014/main" id="{68F11F8E-509F-7C23-83C6-82E6C3CD1C99}"/>
              </a:ext>
            </a:extLst>
          </p:cNvPr>
          <p:cNvCxnSpPr>
            <a:cxnSpLocks/>
            <a:stCxn id="2" idx="2"/>
            <a:endCxn id="23" idx="1"/>
          </p:cNvCxnSpPr>
          <p:nvPr/>
        </p:nvCxnSpPr>
        <p:spPr>
          <a:xfrm rot="16200000" flipH="1">
            <a:off x="3907160" y="3513903"/>
            <a:ext cx="652652" cy="1476228"/>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125B1B1-3531-B6CE-9264-6A462DB75DBA}"/>
              </a:ext>
            </a:extLst>
          </p:cNvPr>
          <p:cNvSpPr/>
          <p:nvPr/>
        </p:nvSpPr>
        <p:spPr>
          <a:xfrm>
            <a:off x="2856557" y="5199378"/>
            <a:ext cx="1275695" cy="500512"/>
          </a:xfrm>
          <a:prstGeom prst="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Training Products</a:t>
            </a:r>
          </a:p>
        </p:txBody>
      </p:sp>
      <p:cxnSp>
        <p:nvCxnSpPr>
          <p:cNvPr id="26" name="Connector: Elbow 25">
            <a:extLst>
              <a:ext uri="{FF2B5EF4-FFF2-40B4-BE49-F238E27FC236}">
                <a16:creationId xmlns:a16="http://schemas.microsoft.com/office/drawing/2014/main" id="{78A4A181-CDD3-3913-3D68-B0CD47F0FAA7}"/>
              </a:ext>
            </a:extLst>
          </p:cNvPr>
          <p:cNvCxnSpPr>
            <a:cxnSpLocks/>
            <a:stCxn id="2" idx="2"/>
            <a:endCxn id="25" idx="0"/>
          </p:cNvCxnSpPr>
          <p:nvPr/>
        </p:nvCxnSpPr>
        <p:spPr>
          <a:xfrm rot="5400000">
            <a:off x="2858046" y="4562051"/>
            <a:ext cx="1273687" cy="96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62C812F-82FA-90F7-0C1F-3ECCD734A471}"/>
              </a:ext>
            </a:extLst>
          </p:cNvPr>
          <p:cNvCxnSpPr>
            <a:cxnSpLocks/>
            <a:stCxn id="2" idx="1"/>
            <a:endCxn id="3" idx="3"/>
          </p:cNvCxnSpPr>
          <p:nvPr/>
        </p:nvCxnSpPr>
        <p:spPr>
          <a:xfrm flipH="1" flipV="1">
            <a:off x="1887206" y="2525509"/>
            <a:ext cx="970318" cy="11499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ctor: Elbow 31">
            <a:extLst>
              <a:ext uri="{FF2B5EF4-FFF2-40B4-BE49-F238E27FC236}">
                <a16:creationId xmlns:a16="http://schemas.microsoft.com/office/drawing/2014/main" id="{2B5F1CFC-8811-7BFC-D557-6087BBB69753}"/>
              </a:ext>
            </a:extLst>
          </p:cNvPr>
          <p:cNvCxnSpPr>
            <a:cxnSpLocks/>
            <a:stCxn id="7" idx="2"/>
            <a:endCxn id="4" idx="0"/>
          </p:cNvCxnSpPr>
          <p:nvPr/>
        </p:nvCxnSpPr>
        <p:spPr>
          <a:xfrm rot="5400000">
            <a:off x="865801" y="4309009"/>
            <a:ext cx="766921" cy="20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C7BAA28-E1F1-B5F1-6944-91CC2B68EB03}"/>
              </a:ext>
            </a:extLst>
          </p:cNvPr>
          <p:cNvSpPr txBox="1"/>
          <p:nvPr/>
        </p:nvSpPr>
        <p:spPr>
          <a:xfrm>
            <a:off x="7370187" y="1801990"/>
            <a:ext cx="4693015" cy="4247317"/>
          </a:xfrm>
          <a:prstGeom prst="rect">
            <a:avLst/>
          </a:prstGeom>
          <a:noFill/>
        </p:spPr>
        <p:txBody>
          <a:bodyPr wrap="square" rtlCol="0">
            <a:spAutoFit/>
          </a:bodyPr>
          <a:lstStyle/>
          <a:p>
            <a:r>
              <a:rPr lang="en-US" sz="1800" dirty="0"/>
              <a:t>AESOP allows Information Environment planners to develop social-cyber exercise scenarios from scratch or develop social-cyber vignettes for integration with existing scenarios. </a:t>
            </a:r>
          </a:p>
          <a:p>
            <a:endParaRPr lang="en-US" sz="1800" dirty="0"/>
          </a:p>
          <a:p>
            <a:r>
              <a:rPr lang="en-US" sz="1800" dirty="0"/>
              <a:t>It leverages large language model (LLM) artificial intelligence (AI) to reduce planner load and increase realism and immersion for the training audience.</a:t>
            </a:r>
          </a:p>
          <a:p>
            <a:endParaRPr lang="en-US" sz="1800" dirty="0"/>
          </a:p>
          <a:p>
            <a:r>
              <a:rPr lang="en-US" sz="1800" dirty="0"/>
              <a:t>Planners complete basic fields – such as date ranges and summaries – and a configurable LLM is used to generate surrounding details. </a:t>
            </a:r>
          </a:p>
        </p:txBody>
      </p:sp>
      <p:sp>
        <p:nvSpPr>
          <p:cNvPr id="36" name="Oval 35">
            <a:extLst>
              <a:ext uri="{FF2B5EF4-FFF2-40B4-BE49-F238E27FC236}">
                <a16:creationId xmlns:a16="http://schemas.microsoft.com/office/drawing/2014/main" id="{7D81D01D-217C-CB4E-3A02-EF044F53A9A1}"/>
              </a:ext>
            </a:extLst>
          </p:cNvPr>
          <p:cNvSpPr/>
          <p:nvPr/>
        </p:nvSpPr>
        <p:spPr>
          <a:xfrm>
            <a:off x="2598515" y="3190141"/>
            <a:ext cx="1791159" cy="10573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CE4E9B1-D205-93C2-7052-DBCA1931969E}"/>
              </a:ext>
            </a:extLst>
          </p:cNvPr>
          <p:cNvSpPr/>
          <p:nvPr/>
        </p:nvSpPr>
        <p:spPr>
          <a:xfrm>
            <a:off x="11725102" y="0"/>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5549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57CE6252-BB8A-2AD5-FAEF-515B0462F80E}"/>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A51E9F21-9CBD-8DBB-2517-0EDD10087767}"/>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AI-Enabled Scenario Orchestration and Planning (AESOP)</a:t>
            </a:r>
            <a:endParaRPr sz="3900" dirty="0"/>
          </a:p>
        </p:txBody>
      </p:sp>
      <p:sp>
        <p:nvSpPr>
          <p:cNvPr id="127" name="Google Shape;127;g227a5b56a84_0_7">
            <a:extLst>
              <a:ext uri="{FF2B5EF4-FFF2-40B4-BE49-F238E27FC236}">
                <a16:creationId xmlns:a16="http://schemas.microsoft.com/office/drawing/2014/main" id="{3E3E4180-3FF6-E1DC-F55F-3A8322D3D520}"/>
              </a:ext>
            </a:extLst>
          </p:cNvPr>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24</a:t>
            </a:fld>
            <a:endParaRPr/>
          </a:p>
        </p:txBody>
      </p:sp>
      <p:sp>
        <p:nvSpPr>
          <p:cNvPr id="128" name="Google Shape;128;g227a5b56a84_0_7">
            <a:extLst>
              <a:ext uri="{FF2B5EF4-FFF2-40B4-BE49-F238E27FC236}">
                <a16:creationId xmlns:a16="http://schemas.microsoft.com/office/drawing/2014/main" id="{61FD599B-5B1A-D62C-797B-1890EF8811B7}"/>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sp>
        <p:nvSpPr>
          <p:cNvPr id="9" name="TextBox 8">
            <a:extLst>
              <a:ext uri="{FF2B5EF4-FFF2-40B4-BE49-F238E27FC236}">
                <a16:creationId xmlns:a16="http://schemas.microsoft.com/office/drawing/2014/main" id="{F5670D81-16E3-F02B-7AAB-1B6CB88036EC}"/>
              </a:ext>
            </a:extLst>
          </p:cNvPr>
          <p:cNvSpPr txBox="1"/>
          <p:nvPr/>
        </p:nvSpPr>
        <p:spPr>
          <a:xfrm>
            <a:off x="6593840" y="1726898"/>
            <a:ext cx="5212690" cy="4247317"/>
          </a:xfrm>
          <a:prstGeom prst="rect">
            <a:avLst/>
          </a:prstGeom>
          <a:noFill/>
        </p:spPr>
        <p:txBody>
          <a:bodyPr wrap="square" rtlCol="0">
            <a:spAutoFit/>
          </a:bodyPr>
          <a:lstStyle/>
          <a:p>
            <a:r>
              <a:rPr lang="en-US" sz="1800" dirty="0"/>
              <a:t>The Scenario Generator provides scaffolding for developing a range of templates to enable synthetic data generation: Actors, Topics, Groups, Events, News, URLs, etc.</a:t>
            </a:r>
          </a:p>
          <a:p>
            <a:endParaRPr lang="en-US" sz="1800" dirty="0"/>
          </a:p>
          <a:p>
            <a:r>
              <a:rPr lang="en-US" sz="1800" dirty="0"/>
              <a:t>As planners complete basic data fields, the Scenario Generator develops an engineered prompt for the LLM. </a:t>
            </a:r>
          </a:p>
          <a:p>
            <a:endParaRPr lang="en-US" sz="1800" dirty="0"/>
          </a:p>
          <a:p>
            <a:r>
              <a:rPr lang="en-US" sz="1800" dirty="0"/>
              <a:t>Planners can make additional changes to the prompt as required. </a:t>
            </a:r>
          </a:p>
          <a:p>
            <a:endParaRPr lang="en-US" sz="1800" dirty="0"/>
          </a:p>
          <a:p>
            <a:r>
              <a:rPr lang="en-US" sz="1800" dirty="0"/>
              <a:t>Planners can also freely manipulate the details returned by the LLM to facilitate scenario integration.</a:t>
            </a:r>
          </a:p>
        </p:txBody>
      </p:sp>
      <p:pic>
        <p:nvPicPr>
          <p:cNvPr id="11" name="Picture 10">
            <a:extLst>
              <a:ext uri="{FF2B5EF4-FFF2-40B4-BE49-F238E27FC236}">
                <a16:creationId xmlns:a16="http://schemas.microsoft.com/office/drawing/2014/main" id="{5DBC2E9E-6B96-7525-4631-CEBAF927F29E}"/>
              </a:ext>
            </a:extLst>
          </p:cNvPr>
          <p:cNvPicPr>
            <a:picLocks noChangeAspect="1"/>
          </p:cNvPicPr>
          <p:nvPr/>
        </p:nvPicPr>
        <p:blipFill>
          <a:blip r:embed="rId3"/>
          <a:stretch>
            <a:fillRect/>
          </a:stretch>
        </p:blipFill>
        <p:spPr>
          <a:xfrm>
            <a:off x="385469" y="1818640"/>
            <a:ext cx="5924693" cy="4404360"/>
          </a:xfrm>
          <a:prstGeom prst="rect">
            <a:avLst/>
          </a:prstGeom>
        </p:spPr>
      </p:pic>
      <p:sp>
        <p:nvSpPr>
          <p:cNvPr id="2" name="Oval 1">
            <a:extLst>
              <a:ext uri="{FF2B5EF4-FFF2-40B4-BE49-F238E27FC236}">
                <a16:creationId xmlns:a16="http://schemas.microsoft.com/office/drawing/2014/main" id="{841CFF22-5C02-3995-CF6D-AFCFB9CA3AA0}"/>
              </a:ext>
            </a:extLst>
          </p:cNvPr>
          <p:cNvSpPr/>
          <p:nvPr/>
        </p:nvSpPr>
        <p:spPr>
          <a:xfrm>
            <a:off x="11725102" y="0"/>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7065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4C34A-317B-6874-43B1-2DADB84FE0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D68BA-D4C2-5256-CA5A-D4D4E5124AC8}"/>
              </a:ext>
            </a:extLst>
          </p:cNvPr>
          <p:cNvSpPr>
            <a:spLocks noGrp="1"/>
          </p:cNvSpPr>
          <p:nvPr>
            <p:ph type="title"/>
          </p:nvPr>
        </p:nvSpPr>
        <p:spPr/>
        <p:txBody>
          <a:bodyPr>
            <a:normAutofit fontScale="90000"/>
          </a:bodyPr>
          <a:lstStyle/>
          <a:p>
            <a:r>
              <a:rPr lang="en-US" sz="4400" dirty="0"/>
              <a:t>AI-Enabled Scenario Orchestration and Planning (AESOP)</a:t>
            </a:r>
            <a:endParaRPr lang="en-US" dirty="0"/>
          </a:p>
        </p:txBody>
      </p:sp>
      <p:sp>
        <p:nvSpPr>
          <p:cNvPr id="4" name="Slide Number Placeholder 3">
            <a:extLst>
              <a:ext uri="{FF2B5EF4-FFF2-40B4-BE49-F238E27FC236}">
                <a16:creationId xmlns:a16="http://schemas.microsoft.com/office/drawing/2014/main" id="{51A51ECA-8BF8-1FB0-CABB-A12F390D55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6" name="Oval 5">
            <a:extLst>
              <a:ext uri="{FF2B5EF4-FFF2-40B4-BE49-F238E27FC236}">
                <a16:creationId xmlns:a16="http://schemas.microsoft.com/office/drawing/2014/main" id="{72A43950-5A1A-05F5-8DF9-48FFBA88A171}"/>
              </a:ext>
            </a:extLst>
          </p:cNvPr>
          <p:cNvSpPr/>
          <p:nvPr/>
        </p:nvSpPr>
        <p:spPr>
          <a:xfrm>
            <a:off x="4630987" y="2052657"/>
            <a:ext cx="1702444" cy="1419727"/>
          </a:xfrm>
          <a:prstGeom prst="ellipse">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Group</a:t>
            </a:r>
          </a:p>
        </p:txBody>
      </p:sp>
      <p:sp>
        <p:nvSpPr>
          <p:cNvPr id="7" name="Oval 6">
            <a:extLst>
              <a:ext uri="{FF2B5EF4-FFF2-40B4-BE49-F238E27FC236}">
                <a16:creationId xmlns:a16="http://schemas.microsoft.com/office/drawing/2014/main" id="{3BD29551-6BD1-3607-91E9-D2D98AD436EC}"/>
              </a:ext>
            </a:extLst>
          </p:cNvPr>
          <p:cNvSpPr/>
          <p:nvPr/>
        </p:nvSpPr>
        <p:spPr>
          <a:xfrm>
            <a:off x="5535007" y="4307927"/>
            <a:ext cx="1383633" cy="866702"/>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Actor</a:t>
            </a:r>
          </a:p>
        </p:txBody>
      </p:sp>
      <p:sp>
        <p:nvSpPr>
          <p:cNvPr id="8" name="Oval 7">
            <a:extLst>
              <a:ext uri="{FF2B5EF4-FFF2-40B4-BE49-F238E27FC236}">
                <a16:creationId xmlns:a16="http://schemas.microsoft.com/office/drawing/2014/main" id="{DC453DA6-2EC1-FA79-7C78-06072E6E922B}"/>
              </a:ext>
            </a:extLst>
          </p:cNvPr>
          <p:cNvSpPr/>
          <p:nvPr/>
        </p:nvSpPr>
        <p:spPr>
          <a:xfrm>
            <a:off x="4630987" y="5489648"/>
            <a:ext cx="1521996" cy="866702"/>
          </a:xfrm>
          <a:prstGeom prst="ellipse">
            <a:avLst/>
          </a:prstGeom>
          <a:solidFill>
            <a:schemeClr val="accent3">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Twitter Account</a:t>
            </a:r>
          </a:p>
        </p:txBody>
      </p:sp>
      <p:sp>
        <p:nvSpPr>
          <p:cNvPr id="9" name="Oval 8">
            <a:extLst>
              <a:ext uri="{FF2B5EF4-FFF2-40B4-BE49-F238E27FC236}">
                <a16:creationId xmlns:a16="http://schemas.microsoft.com/office/drawing/2014/main" id="{7BCBF285-DB81-8CE8-677A-B3793B13469A}"/>
              </a:ext>
            </a:extLst>
          </p:cNvPr>
          <p:cNvSpPr/>
          <p:nvPr/>
        </p:nvSpPr>
        <p:spPr>
          <a:xfrm>
            <a:off x="6338510" y="5489648"/>
            <a:ext cx="1521996" cy="866702"/>
          </a:xfrm>
          <a:prstGeom prst="ellipse">
            <a:avLst/>
          </a:prstGeom>
          <a:solidFill>
            <a:schemeClr val="accent3">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Telegram Account</a:t>
            </a:r>
          </a:p>
        </p:txBody>
      </p:sp>
      <p:cxnSp>
        <p:nvCxnSpPr>
          <p:cNvPr id="11" name="Straight Arrow Connector 10">
            <a:extLst>
              <a:ext uri="{FF2B5EF4-FFF2-40B4-BE49-F238E27FC236}">
                <a16:creationId xmlns:a16="http://schemas.microsoft.com/office/drawing/2014/main" id="{ED035023-7E7C-0AC1-DB33-8DA220DDA696}"/>
              </a:ext>
            </a:extLst>
          </p:cNvPr>
          <p:cNvCxnSpPr>
            <a:cxnSpLocks/>
            <a:stCxn id="7" idx="5"/>
            <a:endCxn id="9" idx="0"/>
          </p:cNvCxnSpPr>
          <p:nvPr/>
        </p:nvCxnSpPr>
        <p:spPr>
          <a:xfrm>
            <a:off x="6716012" y="5047703"/>
            <a:ext cx="383496" cy="44194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FA1957-00C4-5873-8618-A662EE127B59}"/>
              </a:ext>
            </a:extLst>
          </p:cNvPr>
          <p:cNvCxnSpPr>
            <a:cxnSpLocks/>
            <a:stCxn id="7" idx="3"/>
            <a:endCxn id="8" idx="0"/>
          </p:cNvCxnSpPr>
          <p:nvPr/>
        </p:nvCxnSpPr>
        <p:spPr>
          <a:xfrm flipH="1">
            <a:off x="5391985" y="5047703"/>
            <a:ext cx="345650" cy="44194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4663B3F-DB41-F20A-C8FE-F74495705020}"/>
              </a:ext>
            </a:extLst>
          </p:cNvPr>
          <p:cNvCxnSpPr>
            <a:cxnSpLocks/>
            <a:stCxn id="7" idx="1"/>
            <a:endCxn id="6" idx="4"/>
          </p:cNvCxnSpPr>
          <p:nvPr/>
        </p:nvCxnSpPr>
        <p:spPr>
          <a:xfrm flipH="1" flipV="1">
            <a:off x="5482209" y="3472384"/>
            <a:ext cx="255426" cy="96246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FD549E0-0F09-F21B-23E6-47F0E8E58E77}"/>
              </a:ext>
            </a:extLst>
          </p:cNvPr>
          <p:cNvSpPr/>
          <p:nvPr/>
        </p:nvSpPr>
        <p:spPr>
          <a:xfrm>
            <a:off x="6333432" y="1798172"/>
            <a:ext cx="3316343" cy="1674213"/>
          </a:xfrm>
          <a:prstGeom prst="rect">
            <a:avLst/>
          </a:prstGeom>
          <a:solidFill>
            <a:srgbClr val="E7D8F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rPr>
              <a:t>Rhetoric, Discourse, Narrative, Story</a:t>
            </a:r>
          </a:p>
        </p:txBody>
      </p:sp>
      <p:sp>
        <p:nvSpPr>
          <p:cNvPr id="10" name="Oval 9">
            <a:extLst>
              <a:ext uri="{FF2B5EF4-FFF2-40B4-BE49-F238E27FC236}">
                <a16:creationId xmlns:a16="http://schemas.microsoft.com/office/drawing/2014/main" id="{E857DD6A-65A6-2E98-AA98-4A8CE54B4FDE}"/>
              </a:ext>
            </a:extLst>
          </p:cNvPr>
          <p:cNvSpPr/>
          <p:nvPr/>
        </p:nvSpPr>
        <p:spPr>
          <a:xfrm>
            <a:off x="8929498" y="4307925"/>
            <a:ext cx="1517786" cy="890327"/>
          </a:xfrm>
          <a:prstGeom prst="ellipse">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Event</a:t>
            </a:r>
          </a:p>
        </p:txBody>
      </p:sp>
      <p:sp>
        <p:nvSpPr>
          <p:cNvPr id="14" name="Oval 13">
            <a:extLst>
              <a:ext uri="{FF2B5EF4-FFF2-40B4-BE49-F238E27FC236}">
                <a16:creationId xmlns:a16="http://schemas.microsoft.com/office/drawing/2014/main" id="{DB057ED6-506B-9D73-B2FB-53259246EE96}"/>
              </a:ext>
            </a:extLst>
          </p:cNvPr>
          <p:cNvSpPr/>
          <p:nvPr/>
        </p:nvSpPr>
        <p:spPr>
          <a:xfrm>
            <a:off x="8123505" y="2202732"/>
            <a:ext cx="1342522" cy="1119576"/>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Topic</a:t>
            </a:r>
          </a:p>
        </p:txBody>
      </p:sp>
      <p:sp>
        <p:nvSpPr>
          <p:cNvPr id="15" name="Arrow: Right 14">
            <a:extLst>
              <a:ext uri="{FF2B5EF4-FFF2-40B4-BE49-F238E27FC236}">
                <a16:creationId xmlns:a16="http://schemas.microsoft.com/office/drawing/2014/main" id="{3340B17D-D4B6-4DE8-AC76-46070BA12D51}"/>
              </a:ext>
            </a:extLst>
          </p:cNvPr>
          <p:cNvSpPr/>
          <p:nvPr/>
        </p:nvSpPr>
        <p:spPr>
          <a:xfrm>
            <a:off x="6333430" y="2256301"/>
            <a:ext cx="1790075" cy="986590"/>
          </a:xfrm>
          <a:prstGeom prst="rightArrow">
            <a:avLst/>
          </a:prstGeom>
          <a:solidFill>
            <a:srgbClr val="CFAFE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Stance</a:t>
            </a:r>
          </a:p>
        </p:txBody>
      </p:sp>
      <p:cxnSp>
        <p:nvCxnSpPr>
          <p:cNvPr id="16" name="Straight Arrow Connector 15">
            <a:extLst>
              <a:ext uri="{FF2B5EF4-FFF2-40B4-BE49-F238E27FC236}">
                <a16:creationId xmlns:a16="http://schemas.microsoft.com/office/drawing/2014/main" id="{6B50CCDB-4AA8-3F85-10E0-611D22B38657}"/>
              </a:ext>
            </a:extLst>
          </p:cNvPr>
          <p:cNvCxnSpPr>
            <a:cxnSpLocks/>
            <a:stCxn id="10" idx="0"/>
            <a:endCxn id="14" idx="5"/>
          </p:cNvCxnSpPr>
          <p:nvPr/>
        </p:nvCxnSpPr>
        <p:spPr>
          <a:xfrm flipH="1" flipV="1">
            <a:off x="9269419" y="3158350"/>
            <a:ext cx="418972" cy="11495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77B9FF47-7F7F-A41F-135F-8907F37A4261}"/>
              </a:ext>
            </a:extLst>
          </p:cNvPr>
          <p:cNvSpPr/>
          <p:nvPr/>
        </p:nvSpPr>
        <p:spPr>
          <a:xfrm>
            <a:off x="10628152" y="4307926"/>
            <a:ext cx="1517786" cy="890327"/>
          </a:xfrm>
          <a:prstGeom prst="ellipse">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News</a:t>
            </a:r>
          </a:p>
        </p:txBody>
      </p:sp>
      <p:sp>
        <p:nvSpPr>
          <p:cNvPr id="24" name="Oval 23">
            <a:extLst>
              <a:ext uri="{FF2B5EF4-FFF2-40B4-BE49-F238E27FC236}">
                <a16:creationId xmlns:a16="http://schemas.microsoft.com/office/drawing/2014/main" id="{860FD2D0-6E5B-4D83-2384-B1395EADAD64}"/>
              </a:ext>
            </a:extLst>
          </p:cNvPr>
          <p:cNvSpPr/>
          <p:nvPr/>
        </p:nvSpPr>
        <p:spPr>
          <a:xfrm>
            <a:off x="10628152" y="2190115"/>
            <a:ext cx="1517786" cy="890327"/>
          </a:xfrm>
          <a:prstGeom prst="ellipse">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URLs</a:t>
            </a:r>
          </a:p>
        </p:txBody>
      </p:sp>
      <p:cxnSp>
        <p:nvCxnSpPr>
          <p:cNvPr id="25" name="Straight Arrow Connector 24">
            <a:extLst>
              <a:ext uri="{FF2B5EF4-FFF2-40B4-BE49-F238E27FC236}">
                <a16:creationId xmlns:a16="http://schemas.microsoft.com/office/drawing/2014/main" id="{B8885596-6F50-A548-C738-D7FCE751CB31}"/>
              </a:ext>
            </a:extLst>
          </p:cNvPr>
          <p:cNvCxnSpPr>
            <a:cxnSpLocks/>
            <a:stCxn id="23" idx="0"/>
            <a:endCxn id="24" idx="4"/>
          </p:cNvCxnSpPr>
          <p:nvPr/>
        </p:nvCxnSpPr>
        <p:spPr>
          <a:xfrm flipV="1">
            <a:off x="11387045" y="3080442"/>
            <a:ext cx="0" cy="122748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624CB8E-8550-9780-AA61-69AAD81B04E4}"/>
              </a:ext>
            </a:extLst>
          </p:cNvPr>
          <p:cNvCxnSpPr>
            <a:cxnSpLocks/>
            <a:stCxn id="24" idx="2"/>
            <a:endCxn id="5" idx="3"/>
          </p:cNvCxnSpPr>
          <p:nvPr/>
        </p:nvCxnSpPr>
        <p:spPr>
          <a:xfrm flipH="1">
            <a:off x="9649775" y="2635279"/>
            <a:ext cx="97837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9C5516E9-7B5C-8972-EF0A-E62D2E0661B2}"/>
              </a:ext>
            </a:extLst>
          </p:cNvPr>
          <p:cNvPicPr>
            <a:picLocks noChangeAspect="1"/>
          </p:cNvPicPr>
          <p:nvPr/>
        </p:nvPicPr>
        <p:blipFill>
          <a:blip r:embed="rId2"/>
          <a:stretch>
            <a:fillRect/>
          </a:stretch>
        </p:blipFill>
        <p:spPr>
          <a:xfrm>
            <a:off x="833898" y="1743757"/>
            <a:ext cx="3091101" cy="5003342"/>
          </a:xfrm>
          <a:prstGeom prst="rect">
            <a:avLst/>
          </a:prstGeom>
        </p:spPr>
      </p:pic>
      <p:sp>
        <p:nvSpPr>
          <p:cNvPr id="53" name="Google Shape;128;g227a5b56a84_0_7">
            <a:extLst>
              <a:ext uri="{FF2B5EF4-FFF2-40B4-BE49-F238E27FC236}">
                <a16:creationId xmlns:a16="http://schemas.microsoft.com/office/drawing/2014/main" id="{CB800B35-3915-DBF6-3C1C-1141FE984067}"/>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sp>
        <p:nvSpPr>
          <p:cNvPr id="26" name="Oval 25">
            <a:extLst>
              <a:ext uri="{FF2B5EF4-FFF2-40B4-BE49-F238E27FC236}">
                <a16:creationId xmlns:a16="http://schemas.microsoft.com/office/drawing/2014/main" id="{0CF4752B-564B-CAC6-942B-3B4CE9910C81}"/>
              </a:ext>
            </a:extLst>
          </p:cNvPr>
          <p:cNvSpPr/>
          <p:nvPr/>
        </p:nvSpPr>
        <p:spPr>
          <a:xfrm>
            <a:off x="7233713" y="4297047"/>
            <a:ext cx="1517786" cy="890327"/>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BEND</a:t>
            </a:r>
          </a:p>
        </p:txBody>
      </p:sp>
      <p:cxnSp>
        <p:nvCxnSpPr>
          <p:cNvPr id="27" name="Straight Arrow Connector 26">
            <a:extLst>
              <a:ext uri="{FF2B5EF4-FFF2-40B4-BE49-F238E27FC236}">
                <a16:creationId xmlns:a16="http://schemas.microsoft.com/office/drawing/2014/main" id="{89CF5EEB-0AE0-D5B2-8BEB-FEE2335F13D8}"/>
              </a:ext>
            </a:extLst>
          </p:cNvPr>
          <p:cNvCxnSpPr>
            <a:cxnSpLocks/>
            <a:stCxn id="26" idx="2"/>
            <a:endCxn id="7" idx="6"/>
          </p:cNvCxnSpPr>
          <p:nvPr/>
        </p:nvCxnSpPr>
        <p:spPr>
          <a:xfrm flipH="1" flipV="1">
            <a:off x="6918640" y="4741278"/>
            <a:ext cx="315073" cy="93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4793ED0-9D62-CB21-689F-B9AD01DCE7C0}"/>
              </a:ext>
            </a:extLst>
          </p:cNvPr>
          <p:cNvCxnSpPr>
            <a:cxnSpLocks/>
            <a:stCxn id="26" idx="0"/>
            <a:endCxn id="5" idx="2"/>
          </p:cNvCxnSpPr>
          <p:nvPr/>
        </p:nvCxnSpPr>
        <p:spPr>
          <a:xfrm flipH="1" flipV="1">
            <a:off x="7991604" y="3472385"/>
            <a:ext cx="1002" cy="82466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B4B717C-A084-46B0-210C-4A7A1DF07174}"/>
              </a:ext>
            </a:extLst>
          </p:cNvPr>
          <p:cNvSpPr/>
          <p:nvPr/>
        </p:nvSpPr>
        <p:spPr>
          <a:xfrm>
            <a:off x="11725102" y="0"/>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92804-1FE9-61DB-DF33-6AE9AB5B0D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61E58-AACF-5B30-5FBA-ADCB3C90A695}"/>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AESOP Outputs</a:t>
            </a:r>
          </a:p>
        </p:txBody>
      </p:sp>
      <p:sp>
        <p:nvSpPr>
          <p:cNvPr id="3" name="Slide Number Placeholder 2">
            <a:extLst>
              <a:ext uri="{FF2B5EF4-FFF2-40B4-BE49-F238E27FC236}">
                <a16:creationId xmlns:a16="http://schemas.microsoft.com/office/drawing/2014/main" id="{844B01B3-D297-08E0-CD2F-29DB79C040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latin typeface="Cambria" panose="02040503050406030204" pitchFamily="18" charset="0"/>
                <a:ea typeface="Cambria" panose="02040503050406030204" pitchFamily="18" charset="0"/>
              </a:rPr>
              <a:t>26</a:t>
            </a:fld>
            <a:endParaRPr lang="en-US">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0281AC96-125F-B171-9C02-B8DF0C6A47D0}"/>
              </a:ext>
            </a:extLst>
          </p:cNvPr>
          <p:cNvPicPr>
            <a:picLocks noChangeAspect="1"/>
          </p:cNvPicPr>
          <p:nvPr/>
        </p:nvPicPr>
        <p:blipFill rotWithShape="1">
          <a:blip r:embed="rId2"/>
          <a:srcRect l="10087" r="10453"/>
          <a:stretch/>
        </p:blipFill>
        <p:spPr>
          <a:xfrm>
            <a:off x="562576" y="1917694"/>
            <a:ext cx="3017543" cy="4884284"/>
          </a:xfrm>
          <a:prstGeom prst="rect">
            <a:avLst/>
          </a:prstGeom>
        </p:spPr>
      </p:pic>
      <p:pic>
        <p:nvPicPr>
          <p:cNvPr id="13" name="Picture 12">
            <a:extLst>
              <a:ext uri="{FF2B5EF4-FFF2-40B4-BE49-F238E27FC236}">
                <a16:creationId xmlns:a16="http://schemas.microsoft.com/office/drawing/2014/main" id="{DF14F97B-CDEC-4788-E678-1AC5A405CC21}"/>
              </a:ext>
            </a:extLst>
          </p:cNvPr>
          <p:cNvPicPr>
            <a:picLocks noChangeAspect="1"/>
          </p:cNvPicPr>
          <p:nvPr/>
        </p:nvPicPr>
        <p:blipFill>
          <a:blip r:embed="rId3"/>
          <a:stretch>
            <a:fillRect/>
          </a:stretch>
        </p:blipFill>
        <p:spPr>
          <a:xfrm>
            <a:off x="4410291" y="2039063"/>
            <a:ext cx="3816597" cy="4818937"/>
          </a:xfrm>
          <a:prstGeom prst="rect">
            <a:avLst/>
          </a:prstGeom>
        </p:spPr>
      </p:pic>
      <p:pic>
        <p:nvPicPr>
          <p:cNvPr id="17" name="Picture 16">
            <a:extLst>
              <a:ext uri="{FF2B5EF4-FFF2-40B4-BE49-F238E27FC236}">
                <a16:creationId xmlns:a16="http://schemas.microsoft.com/office/drawing/2014/main" id="{2EBDE847-F4F8-3F93-2807-172B9498A809}"/>
              </a:ext>
            </a:extLst>
          </p:cNvPr>
          <p:cNvPicPr>
            <a:picLocks noChangeAspect="1"/>
          </p:cNvPicPr>
          <p:nvPr/>
        </p:nvPicPr>
        <p:blipFill>
          <a:blip r:embed="rId4"/>
          <a:stretch>
            <a:fillRect/>
          </a:stretch>
        </p:blipFill>
        <p:spPr>
          <a:xfrm>
            <a:off x="8801761" y="2597410"/>
            <a:ext cx="2933001" cy="3022611"/>
          </a:xfrm>
          <a:prstGeom prst="rect">
            <a:avLst/>
          </a:prstGeom>
        </p:spPr>
      </p:pic>
      <p:sp>
        <p:nvSpPr>
          <p:cNvPr id="18" name="TextBox 17">
            <a:extLst>
              <a:ext uri="{FF2B5EF4-FFF2-40B4-BE49-F238E27FC236}">
                <a16:creationId xmlns:a16="http://schemas.microsoft.com/office/drawing/2014/main" id="{A05C5417-B9A8-38E0-2513-F577FE482AC1}"/>
              </a:ext>
            </a:extLst>
          </p:cNvPr>
          <p:cNvSpPr txBox="1"/>
          <p:nvPr/>
        </p:nvSpPr>
        <p:spPr>
          <a:xfrm>
            <a:off x="838200" y="1733028"/>
            <a:ext cx="2313454" cy="369332"/>
          </a:xfrm>
          <a:prstGeom prst="rect">
            <a:avLst/>
          </a:prstGeom>
          <a:noFill/>
        </p:spPr>
        <p:txBody>
          <a:bodyPr wrap="none" rtlCol="0">
            <a:spAutoFit/>
          </a:bodyPr>
          <a:lstStyle/>
          <a:p>
            <a:r>
              <a:rPr lang="en-US" sz="1800" dirty="0">
                <a:latin typeface="Cambria" panose="02040503050406030204" pitchFamily="18" charset="0"/>
                <a:ea typeface="Cambria" panose="02040503050406030204" pitchFamily="18" charset="0"/>
              </a:rPr>
              <a:t>Scenario Description</a:t>
            </a:r>
          </a:p>
        </p:txBody>
      </p:sp>
      <p:sp>
        <p:nvSpPr>
          <p:cNvPr id="19" name="TextBox 18">
            <a:extLst>
              <a:ext uri="{FF2B5EF4-FFF2-40B4-BE49-F238E27FC236}">
                <a16:creationId xmlns:a16="http://schemas.microsoft.com/office/drawing/2014/main" id="{3210BD45-6473-D4CB-4BE9-6BACB5C384DF}"/>
              </a:ext>
            </a:extLst>
          </p:cNvPr>
          <p:cNvSpPr txBox="1"/>
          <p:nvPr/>
        </p:nvSpPr>
        <p:spPr>
          <a:xfrm>
            <a:off x="4967675" y="1714355"/>
            <a:ext cx="2621230" cy="369332"/>
          </a:xfrm>
          <a:prstGeom prst="rect">
            <a:avLst/>
          </a:prstGeom>
          <a:noFill/>
        </p:spPr>
        <p:txBody>
          <a:bodyPr wrap="none" rtlCol="0">
            <a:spAutoFit/>
          </a:bodyPr>
          <a:lstStyle/>
          <a:p>
            <a:r>
              <a:rPr lang="en-US" sz="1800" dirty="0">
                <a:latin typeface="Cambria" panose="02040503050406030204" pitchFamily="18" charset="0"/>
                <a:ea typeface="Cambria" panose="02040503050406030204" pitchFamily="18" charset="0"/>
              </a:rPr>
              <a:t>Actor Information Cards</a:t>
            </a:r>
          </a:p>
        </p:txBody>
      </p:sp>
      <p:sp>
        <p:nvSpPr>
          <p:cNvPr id="20" name="TextBox 19">
            <a:extLst>
              <a:ext uri="{FF2B5EF4-FFF2-40B4-BE49-F238E27FC236}">
                <a16:creationId xmlns:a16="http://schemas.microsoft.com/office/drawing/2014/main" id="{7FBAF8A7-E43C-811B-C322-B55001D05045}"/>
              </a:ext>
            </a:extLst>
          </p:cNvPr>
          <p:cNvSpPr txBox="1"/>
          <p:nvPr/>
        </p:nvSpPr>
        <p:spPr>
          <a:xfrm>
            <a:off x="8976461" y="1712730"/>
            <a:ext cx="2933001" cy="646331"/>
          </a:xfrm>
          <a:prstGeom prst="rect">
            <a:avLst/>
          </a:prstGeom>
          <a:noFill/>
        </p:spPr>
        <p:txBody>
          <a:bodyPr wrap="square" rtlCol="0">
            <a:spAutoFit/>
          </a:bodyPr>
          <a:lstStyle/>
          <a:p>
            <a:pPr algn="ctr"/>
            <a:r>
              <a:rPr lang="en-US" sz="1800" dirty="0">
                <a:latin typeface="Cambria" panose="02040503050406030204" pitchFamily="18" charset="0"/>
                <a:ea typeface="Cambria" panose="02040503050406030204" pitchFamily="18" charset="0"/>
              </a:rPr>
              <a:t>Synthetic Data Templates Per Actor Per Platform</a:t>
            </a:r>
          </a:p>
        </p:txBody>
      </p:sp>
      <p:sp>
        <p:nvSpPr>
          <p:cNvPr id="4" name="Oval 3">
            <a:extLst>
              <a:ext uri="{FF2B5EF4-FFF2-40B4-BE49-F238E27FC236}">
                <a16:creationId xmlns:a16="http://schemas.microsoft.com/office/drawing/2014/main" id="{8F365BB1-856B-407E-7EEA-21D3F54C3B6C}"/>
              </a:ext>
            </a:extLst>
          </p:cNvPr>
          <p:cNvSpPr/>
          <p:nvPr/>
        </p:nvSpPr>
        <p:spPr>
          <a:xfrm>
            <a:off x="11725102" y="0"/>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0596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AA41F-55C3-5624-2EB8-993167A80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5243B-7CF2-D066-547F-F8E30959CEEE}"/>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AESOP </a:t>
            </a:r>
            <a:r>
              <a:rPr lang="en-US" dirty="0"/>
              <a:t>Outputs</a:t>
            </a:r>
          </a:p>
        </p:txBody>
      </p:sp>
      <p:sp>
        <p:nvSpPr>
          <p:cNvPr id="3" name="Slide Number Placeholder 2">
            <a:extLst>
              <a:ext uri="{FF2B5EF4-FFF2-40B4-BE49-F238E27FC236}">
                <a16:creationId xmlns:a16="http://schemas.microsoft.com/office/drawing/2014/main" id="{9020B825-6293-9A2A-1C99-18132A3664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pic>
        <p:nvPicPr>
          <p:cNvPr id="11" name="Picture 10">
            <a:extLst>
              <a:ext uri="{FF2B5EF4-FFF2-40B4-BE49-F238E27FC236}">
                <a16:creationId xmlns:a16="http://schemas.microsoft.com/office/drawing/2014/main" id="{D024B209-C925-774E-EB88-5EC96E648981}"/>
              </a:ext>
            </a:extLst>
          </p:cNvPr>
          <p:cNvPicPr>
            <a:picLocks noChangeAspect="1"/>
          </p:cNvPicPr>
          <p:nvPr/>
        </p:nvPicPr>
        <p:blipFill rotWithShape="1">
          <a:blip r:embed="rId3"/>
          <a:srcRect l="9741" r="8657" b="39646"/>
          <a:stretch/>
        </p:blipFill>
        <p:spPr>
          <a:xfrm>
            <a:off x="308728" y="2251631"/>
            <a:ext cx="2739272" cy="4249669"/>
          </a:xfrm>
          <a:prstGeom prst="rect">
            <a:avLst/>
          </a:prstGeom>
        </p:spPr>
      </p:pic>
      <p:pic>
        <p:nvPicPr>
          <p:cNvPr id="4" name="Picture 3">
            <a:extLst>
              <a:ext uri="{FF2B5EF4-FFF2-40B4-BE49-F238E27FC236}">
                <a16:creationId xmlns:a16="http://schemas.microsoft.com/office/drawing/2014/main" id="{306ECE5F-D5DE-5CBF-CB55-19FBB97DFF5D}"/>
              </a:ext>
            </a:extLst>
          </p:cNvPr>
          <p:cNvPicPr>
            <a:picLocks noChangeAspect="1"/>
          </p:cNvPicPr>
          <p:nvPr/>
        </p:nvPicPr>
        <p:blipFill rotWithShape="1">
          <a:blip r:embed="rId3"/>
          <a:srcRect l="7108" t="65433" r="10637"/>
          <a:stretch/>
        </p:blipFill>
        <p:spPr>
          <a:xfrm>
            <a:off x="2526945" y="2620963"/>
            <a:ext cx="2569404" cy="2264877"/>
          </a:xfrm>
          <a:prstGeom prst="rect">
            <a:avLst/>
          </a:prstGeom>
        </p:spPr>
      </p:pic>
      <p:sp>
        <p:nvSpPr>
          <p:cNvPr id="5" name="TextBox 4">
            <a:extLst>
              <a:ext uri="{FF2B5EF4-FFF2-40B4-BE49-F238E27FC236}">
                <a16:creationId xmlns:a16="http://schemas.microsoft.com/office/drawing/2014/main" id="{FF9EB9B0-65BD-B0C4-2776-410B87DEDEC2}"/>
              </a:ext>
            </a:extLst>
          </p:cNvPr>
          <p:cNvSpPr txBox="1"/>
          <p:nvPr/>
        </p:nvSpPr>
        <p:spPr>
          <a:xfrm>
            <a:off x="1740455" y="1882299"/>
            <a:ext cx="2108269" cy="369332"/>
          </a:xfrm>
          <a:prstGeom prst="rect">
            <a:avLst/>
          </a:prstGeom>
          <a:noFill/>
        </p:spPr>
        <p:txBody>
          <a:bodyPr wrap="none" rtlCol="0">
            <a:spAutoFit/>
          </a:bodyPr>
          <a:lstStyle/>
          <a:p>
            <a:r>
              <a:rPr lang="en-US" sz="1800" dirty="0"/>
              <a:t>Event Descriptions</a:t>
            </a:r>
          </a:p>
        </p:txBody>
      </p:sp>
      <p:sp>
        <p:nvSpPr>
          <p:cNvPr id="6" name="TextBox 5">
            <a:extLst>
              <a:ext uri="{FF2B5EF4-FFF2-40B4-BE49-F238E27FC236}">
                <a16:creationId xmlns:a16="http://schemas.microsoft.com/office/drawing/2014/main" id="{AB5E04B1-A077-D3F8-C23C-CE26E3AB9F19}"/>
              </a:ext>
            </a:extLst>
          </p:cNvPr>
          <p:cNvSpPr txBox="1"/>
          <p:nvPr/>
        </p:nvSpPr>
        <p:spPr>
          <a:xfrm>
            <a:off x="5522678" y="1964647"/>
            <a:ext cx="2441694" cy="369332"/>
          </a:xfrm>
          <a:prstGeom prst="rect">
            <a:avLst/>
          </a:prstGeom>
          <a:noFill/>
        </p:spPr>
        <p:txBody>
          <a:bodyPr wrap="none" rtlCol="0">
            <a:spAutoFit/>
          </a:bodyPr>
          <a:lstStyle/>
          <a:p>
            <a:pPr algn="ctr"/>
            <a:r>
              <a:rPr lang="en-US" sz="1800" dirty="0"/>
              <a:t>Fragmentation Orders</a:t>
            </a:r>
          </a:p>
        </p:txBody>
      </p:sp>
      <p:pic>
        <p:nvPicPr>
          <p:cNvPr id="8" name="Picture 7">
            <a:extLst>
              <a:ext uri="{FF2B5EF4-FFF2-40B4-BE49-F238E27FC236}">
                <a16:creationId xmlns:a16="http://schemas.microsoft.com/office/drawing/2014/main" id="{5007B4E3-AD18-41FA-062C-4B134BA4CA3B}"/>
              </a:ext>
            </a:extLst>
          </p:cNvPr>
          <p:cNvPicPr>
            <a:picLocks noChangeAspect="1"/>
          </p:cNvPicPr>
          <p:nvPr/>
        </p:nvPicPr>
        <p:blipFill>
          <a:blip r:embed="rId4"/>
          <a:stretch>
            <a:fillRect/>
          </a:stretch>
        </p:blipFill>
        <p:spPr>
          <a:xfrm>
            <a:off x="5181423" y="2441855"/>
            <a:ext cx="2858634" cy="3691356"/>
          </a:xfrm>
          <a:prstGeom prst="rect">
            <a:avLst/>
          </a:prstGeom>
        </p:spPr>
      </p:pic>
      <p:sp>
        <p:nvSpPr>
          <p:cNvPr id="12" name="TextBox 11">
            <a:extLst>
              <a:ext uri="{FF2B5EF4-FFF2-40B4-BE49-F238E27FC236}">
                <a16:creationId xmlns:a16="http://schemas.microsoft.com/office/drawing/2014/main" id="{5DF3957B-983D-F5FD-CC66-F035D5918429}"/>
              </a:ext>
            </a:extLst>
          </p:cNvPr>
          <p:cNvSpPr txBox="1"/>
          <p:nvPr/>
        </p:nvSpPr>
        <p:spPr>
          <a:xfrm>
            <a:off x="9341719" y="1964647"/>
            <a:ext cx="1582484" cy="369332"/>
          </a:xfrm>
          <a:prstGeom prst="rect">
            <a:avLst/>
          </a:prstGeom>
          <a:noFill/>
        </p:spPr>
        <p:txBody>
          <a:bodyPr wrap="none" rtlCol="0">
            <a:spAutoFit/>
          </a:bodyPr>
          <a:lstStyle/>
          <a:p>
            <a:pPr algn="ctr"/>
            <a:r>
              <a:rPr lang="en-US" sz="1800" dirty="0"/>
              <a:t>News Articles</a:t>
            </a:r>
          </a:p>
        </p:txBody>
      </p:sp>
      <p:pic>
        <p:nvPicPr>
          <p:cNvPr id="14" name="Picture 13">
            <a:extLst>
              <a:ext uri="{FF2B5EF4-FFF2-40B4-BE49-F238E27FC236}">
                <a16:creationId xmlns:a16="http://schemas.microsoft.com/office/drawing/2014/main" id="{460AAFC1-5311-36D7-212C-E804BE0518A3}"/>
              </a:ext>
            </a:extLst>
          </p:cNvPr>
          <p:cNvPicPr>
            <a:picLocks noChangeAspect="1"/>
          </p:cNvPicPr>
          <p:nvPr/>
        </p:nvPicPr>
        <p:blipFill>
          <a:blip r:embed="rId5"/>
          <a:stretch>
            <a:fillRect/>
          </a:stretch>
        </p:blipFill>
        <p:spPr>
          <a:xfrm>
            <a:off x="8627486" y="2509520"/>
            <a:ext cx="3091987" cy="3159760"/>
          </a:xfrm>
          <a:prstGeom prst="rect">
            <a:avLst/>
          </a:prstGeom>
        </p:spPr>
      </p:pic>
      <p:sp>
        <p:nvSpPr>
          <p:cNvPr id="7" name="Oval 6">
            <a:extLst>
              <a:ext uri="{FF2B5EF4-FFF2-40B4-BE49-F238E27FC236}">
                <a16:creationId xmlns:a16="http://schemas.microsoft.com/office/drawing/2014/main" id="{E2FE3431-B419-8081-A885-51DF3F909FEE}"/>
              </a:ext>
            </a:extLst>
          </p:cNvPr>
          <p:cNvSpPr/>
          <p:nvPr/>
        </p:nvSpPr>
        <p:spPr>
          <a:xfrm>
            <a:off x="11725102" y="0"/>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710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40E32633-5ABF-4D4A-042E-F5546D3B1219}"/>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9DAFF0D6-E767-8F42-4A20-B5D7A17CD7DC}"/>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4000" dirty="0"/>
              <a:t>Telegram Generation</a:t>
            </a:r>
            <a:endParaRPr sz="3900" dirty="0"/>
          </a:p>
        </p:txBody>
      </p:sp>
      <p:sp>
        <p:nvSpPr>
          <p:cNvPr id="127" name="Google Shape;127;g227a5b56a84_0_7">
            <a:extLst>
              <a:ext uri="{FF2B5EF4-FFF2-40B4-BE49-F238E27FC236}">
                <a16:creationId xmlns:a16="http://schemas.microsoft.com/office/drawing/2014/main" id="{5C1A7495-88FB-C940-FF97-7DAC0B08AFCA}"/>
              </a:ext>
            </a:extLst>
          </p:cNvPr>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28</a:t>
            </a:fld>
            <a:endParaRPr/>
          </a:p>
        </p:txBody>
      </p:sp>
      <p:sp>
        <p:nvSpPr>
          <p:cNvPr id="128" name="Google Shape;128;g227a5b56a84_0_7">
            <a:extLst>
              <a:ext uri="{FF2B5EF4-FFF2-40B4-BE49-F238E27FC236}">
                <a16:creationId xmlns:a16="http://schemas.microsoft.com/office/drawing/2014/main" id="{BF2B5F23-5943-4323-1E5B-5B3268AC16B4}"/>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sp>
        <p:nvSpPr>
          <p:cNvPr id="2" name="Rectangle 1">
            <a:extLst>
              <a:ext uri="{FF2B5EF4-FFF2-40B4-BE49-F238E27FC236}">
                <a16:creationId xmlns:a16="http://schemas.microsoft.com/office/drawing/2014/main" id="{66A7A0F5-2B26-9679-8888-1F1A265BF2B4}"/>
              </a:ext>
            </a:extLst>
          </p:cNvPr>
          <p:cNvSpPr/>
          <p:nvPr/>
        </p:nvSpPr>
        <p:spPr>
          <a:xfrm>
            <a:off x="2857524" y="3425179"/>
            <a:ext cx="1275695" cy="50051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AESOP</a:t>
            </a:r>
          </a:p>
        </p:txBody>
      </p:sp>
      <p:sp>
        <p:nvSpPr>
          <p:cNvPr id="3" name="Rectangle 2">
            <a:extLst>
              <a:ext uri="{FF2B5EF4-FFF2-40B4-BE49-F238E27FC236}">
                <a16:creationId xmlns:a16="http://schemas.microsoft.com/office/drawing/2014/main" id="{E3FABE9D-C3AD-7ED5-A009-861FE3324A37}"/>
              </a:ext>
            </a:extLst>
          </p:cNvPr>
          <p:cNvSpPr/>
          <p:nvPr/>
        </p:nvSpPr>
        <p:spPr>
          <a:xfrm>
            <a:off x="611511" y="2275253"/>
            <a:ext cx="1275695" cy="500512"/>
          </a:xfrm>
          <a:prstGeom prst="rect">
            <a:avLst/>
          </a:prstGeom>
          <a:solidFill>
            <a:srgbClr val="ADD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MOMUS</a:t>
            </a:r>
          </a:p>
        </p:txBody>
      </p:sp>
      <p:sp>
        <p:nvSpPr>
          <p:cNvPr id="4" name="Rectangle 3">
            <a:extLst>
              <a:ext uri="{FF2B5EF4-FFF2-40B4-BE49-F238E27FC236}">
                <a16:creationId xmlns:a16="http://schemas.microsoft.com/office/drawing/2014/main" id="{7749107F-C005-7E78-09CE-06EDD2D38AA9}"/>
              </a:ext>
            </a:extLst>
          </p:cNvPr>
          <p:cNvSpPr/>
          <p:nvPr/>
        </p:nvSpPr>
        <p:spPr>
          <a:xfrm>
            <a:off x="611312" y="4692570"/>
            <a:ext cx="1275695" cy="500512"/>
          </a:xfrm>
          <a:prstGeom prst="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Synthetic Social Media</a:t>
            </a:r>
          </a:p>
        </p:txBody>
      </p:sp>
      <p:sp>
        <p:nvSpPr>
          <p:cNvPr id="5" name="Rectangle 4">
            <a:extLst>
              <a:ext uri="{FF2B5EF4-FFF2-40B4-BE49-F238E27FC236}">
                <a16:creationId xmlns:a16="http://schemas.microsoft.com/office/drawing/2014/main" id="{CD49EA02-81E8-596B-234C-868AA9513DB0}"/>
              </a:ext>
            </a:extLst>
          </p:cNvPr>
          <p:cNvSpPr/>
          <p:nvPr/>
        </p:nvSpPr>
        <p:spPr>
          <a:xfrm>
            <a:off x="2856557" y="2274439"/>
            <a:ext cx="1275695" cy="5005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Real World Social Media</a:t>
            </a:r>
          </a:p>
        </p:txBody>
      </p:sp>
      <p:sp>
        <p:nvSpPr>
          <p:cNvPr id="6" name="Rectangle 5">
            <a:extLst>
              <a:ext uri="{FF2B5EF4-FFF2-40B4-BE49-F238E27FC236}">
                <a16:creationId xmlns:a16="http://schemas.microsoft.com/office/drawing/2014/main" id="{C7E60749-6094-A169-81E8-65657A4537FF}"/>
              </a:ext>
            </a:extLst>
          </p:cNvPr>
          <p:cNvSpPr/>
          <p:nvPr/>
        </p:nvSpPr>
        <p:spPr>
          <a:xfrm>
            <a:off x="4727708" y="2272877"/>
            <a:ext cx="1275695" cy="500512"/>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Real World Platform</a:t>
            </a:r>
          </a:p>
        </p:txBody>
      </p:sp>
      <p:sp>
        <p:nvSpPr>
          <p:cNvPr id="7" name="Rectangle 6">
            <a:extLst>
              <a:ext uri="{FF2B5EF4-FFF2-40B4-BE49-F238E27FC236}">
                <a16:creationId xmlns:a16="http://schemas.microsoft.com/office/drawing/2014/main" id="{E7056A22-341D-00D1-54BF-03E02E7A8260}"/>
              </a:ext>
            </a:extLst>
          </p:cNvPr>
          <p:cNvSpPr/>
          <p:nvPr/>
        </p:nvSpPr>
        <p:spPr>
          <a:xfrm>
            <a:off x="611513" y="3425137"/>
            <a:ext cx="1275695" cy="50051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Synthetic Generator</a:t>
            </a:r>
          </a:p>
        </p:txBody>
      </p:sp>
      <p:cxnSp>
        <p:nvCxnSpPr>
          <p:cNvPr id="8" name="Connector: Elbow 7">
            <a:extLst>
              <a:ext uri="{FF2B5EF4-FFF2-40B4-BE49-F238E27FC236}">
                <a16:creationId xmlns:a16="http://schemas.microsoft.com/office/drawing/2014/main" id="{9DC9FF42-C207-AA5E-EC3A-DA0A6CB83313}"/>
              </a:ext>
            </a:extLst>
          </p:cNvPr>
          <p:cNvCxnSpPr>
            <a:cxnSpLocks/>
            <a:stCxn id="7" idx="0"/>
            <a:endCxn id="3" idx="2"/>
          </p:cNvCxnSpPr>
          <p:nvPr/>
        </p:nvCxnSpPr>
        <p:spPr>
          <a:xfrm rot="16200000" flipV="1">
            <a:off x="924674" y="3100450"/>
            <a:ext cx="649372" cy="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07467F32-429C-C986-E882-8436CEF060C7}"/>
              </a:ext>
            </a:extLst>
          </p:cNvPr>
          <p:cNvCxnSpPr>
            <a:cxnSpLocks/>
            <a:stCxn id="3" idx="1"/>
            <a:endCxn id="7" idx="1"/>
          </p:cNvCxnSpPr>
          <p:nvPr/>
        </p:nvCxnSpPr>
        <p:spPr>
          <a:xfrm rot="10800000" flipH="1" flipV="1">
            <a:off x="611511" y="2525509"/>
            <a:ext cx="2" cy="1149884"/>
          </a:xfrm>
          <a:prstGeom prst="bentConnector3">
            <a:avLst>
              <a:gd name="adj1" fmla="val -1143000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E5967061-5F1F-7080-58F6-F7444F9AA3D8}"/>
              </a:ext>
            </a:extLst>
          </p:cNvPr>
          <p:cNvCxnSpPr>
            <a:cxnSpLocks/>
            <a:stCxn id="2" idx="1"/>
            <a:endCxn id="7" idx="3"/>
          </p:cNvCxnSpPr>
          <p:nvPr/>
        </p:nvCxnSpPr>
        <p:spPr>
          <a:xfrm rot="10800000">
            <a:off x="1887208" y="3675393"/>
            <a:ext cx="970316" cy="4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784A26-514C-87EF-169B-2D35AA74C049}"/>
              </a:ext>
            </a:extLst>
          </p:cNvPr>
          <p:cNvSpPr txBox="1"/>
          <p:nvPr/>
        </p:nvSpPr>
        <p:spPr>
          <a:xfrm>
            <a:off x="2920466" y="2943920"/>
            <a:ext cx="1292341" cy="246221"/>
          </a:xfrm>
          <a:prstGeom prst="rect">
            <a:avLst/>
          </a:prstGeom>
          <a:noFill/>
        </p:spPr>
        <p:txBody>
          <a:bodyPr wrap="none" rtlCol="0">
            <a:spAutoFit/>
          </a:bodyPr>
          <a:lstStyle/>
          <a:p>
            <a:r>
              <a:rPr lang="en-US" sz="1000" dirty="0"/>
              <a:t>Through ORA-PRO</a:t>
            </a:r>
          </a:p>
        </p:txBody>
      </p:sp>
      <p:sp>
        <p:nvSpPr>
          <p:cNvPr id="12" name="TextBox 11">
            <a:extLst>
              <a:ext uri="{FF2B5EF4-FFF2-40B4-BE49-F238E27FC236}">
                <a16:creationId xmlns:a16="http://schemas.microsoft.com/office/drawing/2014/main" id="{D714B389-73D2-B00F-4CCA-903D3C2A4CDB}"/>
              </a:ext>
            </a:extLst>
          </p:cNvPr>
          <p:cNvSpPr txBox="1"/>
          <p:nvPr/>
        </p:nvSpPr>
        <p:spPr>
          <a:xfrm>
            <a:off x="1806220" y="3706862"/>
            <a:ext cx="1131325" cy="400110"/>
          </a:xfrm>
          <a:prstGeom prst="rect">
            <a:avLst/>
          </a:prstGeom>
          <a:noFill/>
        </p:spPr>
        <p:txBody>
          <a:bodyPr wrap="square" rtlCol="0">
            <a:spAutoFit/>
          </a:bodyPr>
          <a:lstStyle/>
          <a:p>
            <a:pPr algn="ctr"/>
            <a:r>
              <a:rPr lang="en-US" sz="1000" dirty="0"/>
              <a:t>Synthetic Templates</a:t>
            </a:r>
          </a:p>
        </p:txBody>
      </p:sp>
      <p:sp>
        <p:nvSpPr>
          <p:cNvPr id="13" name="TextBox 12">
            <a:extLst>
              <a:ext uri="{FF2B5EF4-FFF2-40B4-BE49-F238E27FC236}">
                <a16:creationId xmlns:a16="http://schemas.microsoft.com/office/drawing/2014/main" id="{3880A043-6004-5D37-0091-8C033CE73450}"/>
              </a:ext>
            </a:extLst>
          </p:cNvPr>
          <p:cNvSpPr txBox="1"/>
          <p:nvPr/>
        </p:nvSpPr>
        <p:spPr>
          <a:xfrm>
            <a:off x="337779" y="2817816"/>
            <a:ext cx="911579" cy="553998"/>
          </a:xfrm>
          <a:prstGeom prst="rect">
            <a:avLst/>
          </a:prstGeom>
          <a:noFill/>
        </p:spPr>
        <p:txBody>
          <a:bodyPr wrap="square" rtlCol="0">
            <a:spAutoFit/>
          </a:bodyPr>
          <a:lstStyle/>
          <a:p>
            <a:pPr algn="ctr"/>
            <a:r>
              <a:rPr lang="en-US" sz="1000" dirty="0"/>
              <a:t>Data Validation</a:t>
            </a:r>
          </a:p>
          <a:p>
            <a:pPr algn="ctr"/>
            <a:r>
              <a:rPr lang="en-US" sz="1000" dirty="0"/>
              <a:t>Cycle</a:t>
            </a:r>
          </a:p>
        </p:txBody>
      </p:sp>
      <p:sp>
        <p:nvSpPr>
          <p:cNvPr id="14" name="Rectangle 13">
            <a:extLst>
              <a:ext uri="{FF2B5EF4-FFF2-40B4-BE49-F238E27FC236}">
                <a16:creationId xmlns:a16="http://schemas.microsoft.com/office/drawing/2014/main" id="{B5822DBB-1E67-6BA0-57EC-E2EA00639654}"/>
              </a:ext>
            </a:extLst>
          </p:cNvPr>
          <p:cNvSpPr/>
          <p:nvPr/>
        </p:nvSpPr>
        <p:spPr>
          <a:xfrm>
            <a:off x="4390281" y="3049703"/>
            <a:ext cx="1275695" cy="500512"/>
          </a:xfrm>
          <a:prstGeom prst="rect">
            <a:avLst/>
          </a:prstGeom>
          <a:gradFill>
            <a:gsLst>
              <a:gs pos="32000">
                <a:srgbClr val="ADD1FF"/>
              </a:gs>
              <a:gs pos="76000">
                <a:srgbClr val="002060"/>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LLM</a:t>
            </a:r>
          </a:p>
        </p:txBody>
      </p:sp>
      <p:sp>
        <p:nvSpPr>
          <p:cNvPr id="15" name="TextBox 14">
            <a:extLst>
              <a:ext uri="{FF2B5EF4-FFF2-40B4-BE49-F238E27FC236}">
                <a16:creationId xmlns:a16="http://schemas.microsoft.com/office/drawing/2014/main" id="{D77920A6-6DD2-AB33-2AB6-CD5CADAB2DDC}"/>
              </a:ext>
            </a:extLst>
          </p:cNvPr>
          <p:cNvSpPr txBox="1"/>
          <p:nvPr/>
        </p:nvSpPr>
        <p:spPr>
          <a:xfrm>
            <a:off x="4235055" y="2290764"/>
            <a:ext cx="389850" cy="246221"/>
          </a:xfrm>
          <a:prstGeom prst="rect">
            <a:avLst/>
          </a:prstGeom>
          <a:noFill/>
        </p:spPr>
        <p:txBody>
          <a:bodyPr wrap="none" rtlCol="0">
            <a:spAutoFit/>
          </a:bodyPr>
          <a:lstStyle/>
          <a:p>
            <a:r>
              <a:rPr lang="en-US" sz="1000" dirty="0"/>
              <a:t>API</a:t>
            </a:r>
          </a:p>
        </p:txBody>
      </p:sp>
      <p:cxnSp>
        <p:nvCxnSpPr>
          <p:cNvPr id="16" name="Straight Arrow Connector 15">
            <a:extLst>
              <a:ext uri="{FF2B5EF4-FFF2-40B4-BE49-F238E27FC236}">
                <a16:creationId xmlns:a16="http://schemas.microsoft.com/office/drawing/2014/main" id="{D0C3548A-ACA3-415E-353A-443181498B38}"/>
              </a:ext>
            </a:extLst>
          </p:cNvPr>
          <p:cNvCxnSpPr>
            <a:cxnSpLocks/>
            <a:stCxn id="5" idx="1"/>
            <a:endCxn id="7" idx="3"/>
          </p:cNvCxnSpPr>
          <p:nvPr/>
        </p:nvCxnSpPr>
        <p:spPr>
          <a:xfrm flipH="1">
            <a:off x="1887208" y="2524695"/>
            <a:ext cx="969349" cy="11506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87EF5C8B-60B7-0A00-0F15-40833663CA8F}"/>
              </a:ext>
            </a:extLst>
          </p:cNvPr>
          <p:cNvCxnSpPr>
            <a:cxnSpLocks/>
            <a:stCxn id="5" idx="1"/>
            <a:endCxn id="3" idx="3"/>
          </p:cNvCxnSpPr>
          <p:nvPr/>
        </p:nvCxnSpPr>
        <p:spPr>
          <a:xfrm flipH="1">
            <a:off x="1887206" y="2524695"/>
            <a:ext cx="969351" cy="8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23204AA3-3C0A-D14C-BBCD-5C475F97B9D5}"/>
              </a:ext>
            </a:extLst>
          </p:cNvPr>
          <p:cNvCxnSpPr>
            <a:cxnSpLocks/>
            <a:stCxn id="5" idx="2"/>
            <a:endCxn id="2" idx="0"/>
          </p:cNvCxnSpPr>
          <p:nvPr/>
        </p:nvCxnSpPr>
        <p:spPr>
          <a:xfrm>
            <a:off x="3494405" y="2774951"/>
            <a:ext cx="967" cy="6502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9B3FA12A-37C9-FBD8-5194-D02BACA64272}"/>
              </a:ext>
            </a:extLst>
          </p:cNvPr>
          <p:cNvSpPr/>
          <p:nvPr/>
        </p:nvSpPr>
        <p:spPr>
          <a:xfrm>
            <a:off x="5914131" y="3052093"/>
            <a:ext cx="1275695" cy="500512"/>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Broader Scenario </a:t>
            </a:r>
          </a:p>
        </p:txBody>
      </p:sp>
      <p:cxnSp>
        <p:nvCxnSpPr>
          <p:cNvPr id="20" name="Connector: Elbow 19">
            <a:extLst>
              <a:ext uri="{FF2B5EF4-FFF2-40B4-BE49-F238E27FC236}">
                <a16:creationId xmlns:a16="http://schemas.microsoft.com/office/drawing/2014/main" id="{10A173B4-8A28-43A2-8397-D2299105C38A}"/>
              </a:ext>
            </a:extLst>
          </p:cNvPr>
          <p:cNvCxnSpPr>
            <a:cxnSpLocks/>
            <a:stCxn id="14" idx="2"/>
            <a:endCxn id="2" idx="3"/>
          </p:cNvCxnSpPr>
          <p:nvPr/>
        </p:nvCxnSpPr>
        <p:spPr>
          <a:xfrm rot="5400000">
            <a:off x="4518064" y="3165370"/>
            <a:ext cx="125220" cy="89491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173F754D-576C-890E-F66F-0AB866014493}"/>
              </a:ext>
            </a:extLst>
          </p:cNvPr>
          <p:cNvCxnSpPr>
            <a:cxnSpLocks/>
            <a:stCxn id="19" idx="2"/>
            <a:endCxn id="2" idx="3"/>
          </p:cNvCxnSpPr>
          <p:nvPr/>
        </p:nvCxnSpPr>
        <p:spPr>
          <a:xfrm rot="5400000">
            <a:off x="5281184" y="2404640"/>
            <a:ext cx="122830" cy="241876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920AD1B-F367-8FE4-A809-B32BDBFB9E02}"/>
              </a:ext>
            </a:extLst>
          </p:cNvPr>
          <p:cNvCxnSpPr>
            <a:cxnSpLocks/>
            <a:stCxn id="6" idx="1"/>
            <a:endCxn id="5" idx="3"/>
          </p:cNvCxnSpPr>
          <p:nvPr/>
        </p:nvCxnSpPr>
        <p:spPr>
          <a:xfrm flipH="1">
            <a:off x="4132252" y="2523133"/>
            <a:ext cx="595456" cy="15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994FAC49-6237-CA98-4377-FD9C9A7B98E4}"/>
              </a:ext>
            </a:extLst>
          </p:cNvPr>
          <p:cNvSpPr/>
          <p:nvPr/>
        </p:nvSpPr>
        <p:spPr>
          <a:xfrm>
            <a:off x="4971600" y="4328087"/>
            <a:ext cx="1275695" cy="500512"/>
          </a:xfrm>
          <a:prstGeom prst="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EXCON Products</a:t>
            </a:r>
          </a:p>
        </p:txBody>
      </p:sp>
      <p:cxnSp>
        <p:nvCxnSpPr>
          <p:cNvPr id="24" name="Connector: Elbow 23">
            <a:extLst>
              <a:ext uri="{FF2B5EF4-FFF2-40B4-BE49-F238E27FC236}">
                <a16:creationId xmlns:a16="http://schemas.microsoft.com/office/drawing/2014/main" id="{E83877D6-70AA-0604-980C-62F824EFC546}"/>
              </a:ext>
            </a:extLst>
          </p:cNvPr>
          <p:cNvCxnSpPr>
            <a:cxnSpLocks/>
            <a:stCxn id="2" idx="2"/>
            <a:endCxn id="23" idx="1"/>
          </p:cNvCxnSpPr>
          <p:nvPr/>
        </p:nvCxnSpPr>
        <p:spPr>
          <a:xfrm rot="16200000" flipH="1">
            <a:off x="3907160" y="3513903"/>
            <a:ext cx="652652" cy="1476228"/>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F9ECEEB-6BFA-55AC-17D2-D5BC4E68BB01}"/>
              </a:ext>
            </a:extLst>
          </p:cNvPr>
          <p:cNvSpPr/>
          <p:nvPr/>
        </p:nvSpPr>
        <p:spPr>
          <a:xfrm>
            <a:off x="2856557" y="5199378"/>
            <a:ext cx="1275695" cy="500512"/>
          </a:xfrm>
          <a:prstGeom prst="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Training Products</a:t>
            </a:r>
          </a:p>
        </p:txBody>
      </p:sp>
      <p:cxnSp>
        <p:nvCxnSpPr>
          <p:cNvPr id="26" name="Connector: Elbow 25">
            <a:extLst>
              <a:ext uri="{FF2B5EF4-FFF2-40B4-BE49-F238E27FC236}">
                <a16:creationId xmlns:a16="http://schemas.microsoft.com/office/drawing/2014/main" id="{529E96DC-4504-A98E-6B42-A5FFC670F819}"/>
              </a:ext>
            </a:extLst>
          </p:cNvPr>
          <p:cNvCxnSpPr>
            <a:cxnSpLocks/>
            <a:stCxn id="2" idx="2"/>
            <a:endCxn id="25" idx="0"/>
          </p:cNvCxnSpPr>
          <p:nvPr/>
        </p:nvCxnSpPr>
        <p:spPr>
          <a:xfrm rot="5400000">
            <a:off x="2858046" y="4562051"/>
            <a:ext cx="1273687" cy="96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DF656AC-F8C3-0AA1-3F2B-4CA60948863E}"/>
              </a:ext>
            </a:extLst>
          </p:cNvPr>
          <p:cNvCxnSpPr>
            <a:cxnSpLocks/>
            <a:stCxn id="2" idx="1"/>
            <a:endCxn id="3" idx="3"/>
          </p:cNvCxnSpPr>
          <p:nvPr/>
        </p:nvCxnSpPr>
        <p:spPr>
          <a:xfrm flipH="1" flipV="1">
            <a:off x="1887206" y="2525509"/>
            <a:ext cx="970318" cy="11499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ctor: Elbow 31">
            <a:extLst>
              <a:ext uri="{FF2B5EF4-FFF2-40B4-BE49-F238E27FC236}">
                <a16:creationId xmlns:a16="http://schemas.microsoft.com/office/drawing/2014/main" id="{4D36F4A7-232B-49FE-4DAE-EEB61EBEFD98}"/>
              </a:ext>
            </a:extLst>
          </p:cNvPr>
          <p:cNvCxnSpPr>
            <a:cxnSpLocks/>
            <a:stCxn id="7" idx="2"/>
            <a:endCxn id="4" idx="0"/>
          </p:cNvCxnSpPr>
          <p:nvPr/>
        </p:nvCxnSpPr>
        <p:spPr>
          <a:xfrm rot="5400000">
            <a:off x="865801" y="4309009"/>
            <a:ext cx="766921" cy="20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2BBA05B-D53D-EB59-5C3B-D17B3B8C8F91}"/>
              </a:ext>
            </a:extLst>
          </p:cNvPr>
          <p:cNvSpPr/>
          <p:nvPr/>
        </p:nvSpPr>
        <p:spPr>
          <a:xfrm>
            <a:off x="320675" y="3190141"/>
            <a:ext cx="1791159" cy="10573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26;g227a5b56a84_0_7">
            <a:extLst>
              <a:ext uri="{FF2B5EF4-FFF2-40B4-BE49-F238E27FC236}">
                <a16:creationId xmlns:a16="http://schemas.microsoft.com/office/drawing/2014/main" id="{8743489E-61D4-CBB7-9E83-10579408E165}"/>
              </a:ext>
            </a:extLst>
          </p:cNvPr>
          <p:cNvSpPr txBox="1">
            <a:spLocks noGrp="1"/>
          </p:cNvSpPr>
          <p:nvPr>
            <p:ph type="body" idx="1"/>
          </p:nvPr>
        </p:nvSpPr>
        <p:spPr>
          <a:xfrm>
            <a:off x="7401338" y="1884175"/>
            <a:ext cx="4353782" cy="4120385"/>
          </a:xfrm>
          <a:prstGeom prst="rect">
            <a:avLst/>
          </a:prstGeom>
          <a:noFill/>
          <a:ln>
            <a:noFill/>
          </a:ln>
        </p:spPr>
        <p:txBody>
          <a:bodyPr spcFirstLastPara="1" wrap="square" lIns="91425" tIns="45700" rIns="91425" bIns="45700" anchor="t" anchorCtr="0">
            <a:normAutofit fontScale="92500" lnSpcReduction="20000"/>
          </a:bodyPr>
          <a:lstStyle/>
          <a:p>
            <a:pPr marL="95250" lvl="0" indent="0" algn="l" rtl="0">
              <a:lnSpc>
                <a:spcPct val="100000"/>
              </a:lnSpc>
              <a:spcBef>
                <a:spcPts val="0"/>
              </a:spcBef>
              <a:spcAft>
                <a:spcPts val="1200"/>
              </a:spcAft>
              <a:buSzPts val="2100"/>
              <a:buNone/>
            </a:pPr>
            <a:r>
              <a:rPr lang="en-US" sz="1400" dirty="0"/>
              <a:t>Two Approaches</a:t>
            </a:r>
          </a:p>
          <a:p>
            <a:pPr indent="-361950">
              <a:lnSpc>
                <a:spcPct val="100000"/>
              </a:lnSpc>
              <a:spcBef>
                <a:spcPts val="0"/>
              </a:spcBef>
              <a:spcAft>
                <a:spcPts val="1200"/>
              </a:spcAft>
              <a:buSzPts val="2100"/>
              <a:buChar char="●"/>
            </a:pPr>
            <a:r>
              <a:rPr lang="en-US" sz="1400" dirty="0"/>
              <a:t>Top-Down</a:t>
            </a:r>
          </a:p>
          <a:p>
            <a:pPr lvl="1" indent="-361950">
              <a:lnSpc>
                <a:spcPct val="100000"/>
              </a:lnSpc>
              <a:spcBef>
                <a:spcPts val="0"/>
              </a:spcBef>
              <a:spcAft>
                <a:spcPts val="1200"/>
              </a:spcAft>
              <a:buSzPts val="2100"/>
              <a:buChar char="●"/>
            </a:pPr>
            <a:r>
              <a:rPr lang="en-US" sz="1200" dirty="0"/>
              <a:t>Create desired heterogenous/multimodal network fabric based on real data</a:t>
            </a:r>
          </a:p>
          <a:p>
            <a:pPr lvl="1" indent="-361950">
              <a:lnSpc>
                <a:spcPct val="100000"/>
              </a:lnSpc>
              <a:spcBef>
                <a:spcPts val="0"/>
              </a:spcBef>
              <a:spcAft>
                <a:spcPts val="1200"/>
              </a:spcAft>
              <a:buSzPts val="2100"/>
              <a:buChar char="●"/>
            </a:pPr>
            <a:r>
              <a:rPr lang="en-US" sz="1200" dirty="0"/>
              <a:t>Fill fabric with appropriate actors, messages, topics that match nodes and link types</a:t>
            </a:r>
          </a:p>
          <a:p>
            <a:pPr indent="-361950">
              <a:lnSpc>
                <a:spcPct val="100000"/>
              </a:lnSpc>
              <a:spcBef>
                <a:spcPts val="0"/>
              </a:spcBef>
              <a:spcAft>
                <a:spcPts val="1200"/>
              </a:spcAft>
              <a:buSzPts val="2100"/>
              <a:buChar char="●"/>
            </a:pPr>
            <a:r>
              <a:rPr lang="en-US" sz="1400" dirty="0"/>
              <a:t>Bottom-up</a:t>
            </a:r>
          </a:p>
          <a:p>
            <a:pPr lvl="1" indent="-361950">
              <a:lnSpc>
                <a:spcPct val="100000"/>
              </a:lnSpc>
              <a:spcBef>
                <a:spcPts val="0"/>
              </a:spcBef>
              <a:spcAft>
                <a:spcPts val="1200"/>
              </a:spcAft>
              <a:buSzPts val="2100"/>
              <a:buChar char="●"/>
            </a:pPr>
            <a:r>
              <a:rPr lang="en-US" sz="1200" dirty="0"/>
              <a:t>Create detailed social media agents and program agent interaction from first principles</a:t>
            </a:r>
          </a:p>
          <a:p>
            <a:pPr lvl="1" indent="-361950">
              <a:lnSpc>
                <a:spcPct val="100000"/>
              </a:lnSpc>
              <a:spcBef>
                <a:spcPts val="0"/>
              </a:spcBef>
              <a:spcAft>
                <a:spcPts val="1200"/>
              </a:spcAft>
              <a:buSzPts val="2100"/>
              <a:buChar char="●"/>
            </a:pPr>
            <a:r>
              <a:rPr lang="en-US" sz="1200" dirty="0"/>
              <a:t>Allow social media agents to interact and hope for emergent networks and narratives that are realistic and relevant</a:t>
            </a:r>
          </a:p>
          <a:p>
            <a:pPr marL="95250" indent="0">
              <a:lnSpc>
                <a:spcPct val="100000"/>
              </a:lnSpc>
              <a:spcBef>
                <a:spcPts val="0"/>
              </a:spcBef>
              <a:spcAft>
                <a:spcPts val="1200"/>
              </a:spcAft>
              <a:buSzPts val="2100"/>
              <a:buNone/>
            </a:pPr>
            <a:r>
              <a:rPr lang="en-US" sz="1400" dirty="0"/>
              <a:t>Current Telegram generation focuses on the bottom-up approach. Top-down approaches may be more appropriate for other social media. </a:t>
            </a:r>
          </a:p>
          <a:p>
            <a:pPr marL="95250" indent="0">
              <a:lnSpc>
                <a:spcPct val="100000"/>
              </a:lnSpc>
              <a:spcBef>
                <a:spcPts val="0"/>
              </a:spcBef>
              <a:spcAft>
                <a:spcPts val="1200"/>
              </a:spcAft>
              <a:buSzPts val="2100"/>
              <a:buNone/>
            </a:pPr>
            <a:r>
              <a:rPr lang="en-US" sz="1400" dirty="0"/>
              <a:t>MOMUS is the scoring card for ensuring that synthetic data realistic and relevant.</a:t>
            </a:r>
          </a:p>
        </p:txBody>
      </p:sp>
      <p:sp>
        <p:nvSpPr>
          <p:cNvPr id="30" name="Oval 29">
            <a:extLst>
              <a:ext uri="{FF2B5EF4-FFF2-40B4-BE49-F238E27FC236}">
                <a16:creationId xmlns:a16="http://schemas.microsoft.com/office/drawing/2014/main" id="{1148343D-64B4-317A-47FA-9B066D163229}"/>
              </a:ext>
            </a:extLst>
          </p:cNvPr>
          <p:cNvSpPr/>
          <p:nvPr/>
        </p:nvSpPr>
        <p:spPr>
          <a:xfrm>
            <a:off x="11725102" y="0"/>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791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ED046-8474-22F6-E2BC-64463B7F8A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61506F-F14A-EDFB-D8B0-74F36CDF62CB}"/>
              </a:ext>
            </a:extLst>
          </p:cNvPr>
          <p:cNvSpPr>
            <a:spLocks noGrp="1"/>
          </p:cNvSpPr>
          <p:nvPr>
            <p:ph type="title"/>
          </p:nvPr>
        </p:nvSpPr>
        <p:spPr/>
        <p:txBody>
          <a:bodyPr/>
          <a:lstStyle/>
          <a:p>
            <a:r>
              <a:rPr lang="en-US" dirty="0"/>
              <a:t>Telegram Generation</a:t>
            </a:r>
          </a:p>
        </p:txBody>
      </p:sp>
      <p:sp>
        <p:nvSpPr>
          <p:cNvPr id="4" name="Slide Number Placeholder 3">
            <a:extLst>
              <a:ext uri="{FF2B5EF4-FFF2-40B4-BE49-F238E27FC236}">
                <a16:creationId xmlns:a16="http://schemas.microsoft.com/office/drawing/2014/main" id="{EBBE8832-B6C6-09C6-0111-DD17D6B2AD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pic>
        <p:nvPicPr>
          <p:cNvPr id="14" name="Picture 13">
            <a:extLst>
              <a:ext uri="{FF2B5EF4-FFF2-40B4-BE49-F238E27FC236}">
                <a16:creationId xmlns:a16="http://schemas.microsoft.com/office/drawing/2014/main" id="{948DAB73-50A7-F3AA-5D12-1DA24EA52EC1}"/>
              </a:ext>
            </a:extLst>
          </p:cNvPr>
          <p:cNvPicPr>
            <a:picLocks noChangeAspect="1"/>
          </p:cNvPicPr>
          <p:nvPr/>
        </p:nvPicPr>
        <p:blipFill>
          <a:blip r:embed="rId2"/>
          <a:stretch>
            <a:fillRect/>
          </a:stretch>
        </p:blipFill>
        <p:spPr>
          <a:xfrm>
            <a:off x="536939" y="2423438"/>
            <a:ext cx="7327324" cy="3214439"/>
          </a:xfrm>
          <a:prstGeom prst="rect">
            <a:avLst/>
          </a:prstGeom>
        </p:spPr>
      </p:pic>
      <p:sp>
        <p:nvSpPr>
          <p:cNvPr id="15" name="Google Shape;128;g227a5b56a84_0_7">
            <a:extLst>
              <a:ext uri="{FF2B5EF4-FFF2-40B4-BE49-F238E27FC236}">
                <a16:creationId xmlns:a16="http://schemas.microsoft.com/office/drawing/2014/main" id="{344D6B26-D794-54B6-CDA9-FDB952B243CA}"/>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pic>
        <p:nvPicPr>
          <p:cNvPr id="32" name="Picture 31">
            <a:extLst>
              <a:ext uri="{FF2B5EF4-FFF2-40B4-BE49-F238E27FC236}">
                <a16:creationId xmlns:a16="http://schemas.microsoft.com/office/drawing/2014/main" id="{314FB7DC-B53B-0DD2-644E-0ECB139AD80C}"/>
              </a:ext>
            </a:extLst>
          </p:cNvPr>
          <p:cNvPicPr>
            <a:picLocks noChangeAspect="1"/>
          </p:cNvPicPr>
          <p:nvPr/>
        </p:nvPicPr>
        <p:blipFill>
          <a:blip r:embed="rId3"/>
          <a:stretch>
            <a:fillRect/>
          </a:stretch>
        </p:blipFill>
        <p:spPr>
          <a:xfrm>
            <a:off x="8403942" y="2423438"/>
            <a:ext cx="3251119" cy="3081663"/>
          </a:xfrm>
          <a:prstGeom prst="rect">
            <a:avLst/>
          </a:prstGeom>
        </p:spPr>
      </p:pic>
      <p:sp>
        <p:nvSpPr>
          <p:cNvPr id="33" name="TextBox 32">
            <a:extLst>
              <a:ext uri="{FF2B5EF4-FFF2-40B4-BE49-F238E27FC236}">
                <a16:creationId xmlns:a16="http://schemas.microsoft.com/office/drawing/2014/main" id="{D670F5BB-8BF6-9084-87AA-19EB07D4CE26}"/>
              </a:ext>
            </a:extLst>
          </p:cNvPr>
          <p:cNvSpPr txBox="1"/>
          <p:nvPr/>
        </p:nvSpPr>
        <p:spPr>
          <a:xfrm>
            <a:off x="8900160" y="1736184"/>
            <a:ext cx="2944183" cy="584775"/>
          </a:xfrm>
          <a:prstGeom prst="rect">
            <a:avLst/>
          </a:prstGeom>
          <a:noFill/>
        </p:spPr>
        <p:txBody>
          <a:bodyPr wrap="square" rtlCol="0">
            <a:spAutoFit/>
          </a:bodyPr>
          <a:lstStyle/>
          <a:p>
            <a:pPr algn="ctr"/>
            <a:r>
              <a:rPr lang="en-US" sz="1600" b="1" dirty="0">
                <a:latin typeface="Cambria" panose="02040503050406030204" pitchFamily="18" charset="0"/>
                <a:ea typeface="Cambria" panose="02040503050406030204" pitchFamily="18" charset="0"/>
              </a:rPr>
              <a:t>Telegram Channels and Messages</a:t>
            </a:r>
          </a:p>
        </p:txBody>
      </p:sp>
      <p:sp>
        <p:nvSpPr>
          <p:cNvPr id="34" name="TextBox 33">
            <a:extLst>
              <a:ext uri="{FF2B5EF4-FFF2-40B4-BE49-F238E27FC236}">
                <a16:creationId xmlns:a16="http://schemas.microsoft.com/office/drawing/2014/main" id="{99B3C9D9-3618-B4E7-ADCD-1033BA0F72A7}"/>
              </a:ext>
            </a:extLst>
          </p:cNvPr>
          <p:cNvSpPr txBox="1"/>
          <p:nvPr/>
        </p:nvSpPr>
        <p:spPr>
          <a:xfrm>
            <a:off x="2328857" y="1859294"/>
            <a:ext cx="4224343" cy="338554"/>
          </a:xfrm>
          <a:prstGeom prst="rect">
            <a:avLst/>
          </a:prstGeom>
          <a:noFill/>
        </p:spPr>
        <p:txBody>
          <a:bodyPr wrap="square" rtlCol="0">
            <a:spAutoFit/>
          </a:bodyPr>
          <a:lstStyle/>
          <a:p>
            <a:pPr algn="ctr"/>
            <a:r>
              <a:rPr lang="en-US" sz="1600" b="1" dirty="0">
                <a:latin typeface="Cambria" panose="02040503050406030204" pitchFamily="18" charset="0"/>
                <a:ea typeface="Cambria" panose="02040503050406030204" pitchFamily="18" charset="0"/>
              </a:rPr>
              <a:t>Telegram Generation Flow Diagram</a:t>
            </a:r>
          </a:p>
        </p:txBody>
      </p:sp>
      <p:sp>
        <p:nvSpPr>
          <p:cNvPr id="3" name="Oval 2">
            <a:extLst>
              <a:ext uri="{FF2B5EF4-FFF2-40B4-BE49-F238E27FC236}">
                <a16:creationId xmlns:a16="http://schemas.microsoft.com/office/drawing/2014/main" id="{B60A44E8-094D-F15D-FCAB-EE798DC8C342}"/>
              </a:ext>
            </a:extLst>
          </p:cNvPr>
          <p:cNvSpPr/>
          <p:nvPr/>
        </p:nvSpPr>
        <p:spPr>
          <a:xfrm>
            <a:off x="11725102" y="0"/>
            <a:ext cx="466898" cy="466898"/>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122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DFDE89E5-EA83-AC24-2877-F2F12A8CEDB3}"/>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72EF1B14-E3C5-8889-2B0E-4CFE8A49F58F}"/>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Social-Cyber Security</a:t>
            </a:r>
            <a:endParaRPr sz="3900" dirty="0"/>
          </a:p>
        </p:txBody>
      </p:sp>
      <p:sp>
        <p:nvSpPr>
          <p:cNvPr id="127" name="Google Shape;127;g227a5b56a84_0_7">
            <a:extLst>
              <a:ext uri="{FF2B5EF4-FFF2-40B4-BE49-F238E27FC236}">
                <a16:creationId xmlns:a16="http://schemas.microsoft.com/office/drawing/2014/main" id="{FE882F8E-83E5-19E2-F72D-2DA2A9D12860}"/>
              </a:ext>
            </a:extLst>
          </p:cNvPr>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3</a:t>
            </a:fld>
            <a:endParaRPr dirty="0"/>
          </a:p>
        </p:txBody>
      </p:sp>
      <p:sp>
        <p:nvSpPr>
          <p:cNvPr id="128" name="Google Shape;128;g227a5b56a84_0_7">
            <a:extLst>
              <a:ext uri="{FF2B5EF4-FFF2-40B4-BE49-F238E27FC236}">
                <a16:creationId xmlns:a16="http://schemas.microsoft.com/office/drawing/2014/main" id="{3FCF3EF9-071C-6E4D-0672-531571021BC7}"/>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sp>
        <p:nvSpPr>
          <p:cNvPr id="2" name="Oval 1">
            <a:extLst>
              <a:ext uri="{FF2B5EF4-FFF2-40B4-BE49-F238E27FC236}">
                <a16:creationId xmlns:a16="http://schemas.microsoft.com/office/drawing/2014/main" id="{66D22927-10F3-3FA9-5257-54BB6A18E994}"/>
              </a:ext>
            </a:extLst>
          </p:cNvPr>
          <p:cNvSpPr/>
          <p:nvPr/>
        </p:nvSpPr>
        <p:spPr>
          <a:xfrm>
            <a:off x="11725102" y="0"/>
            <a:ext cx="466898" cy="466898"/>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0D055EA-05B2-4B4F-A245-3A4E45B4D160}"/>
              </a:ext>
            </a:extLst>
          </p:cNvPr>
          <p:cNvPicPr>
            <a:picLocks noChangeAspect="1"/>
          </p:cNvPicPr>
          <p:nvPr/>
        </p:nvPicPr>
        <p:blipFill>
          <a:blip r:embed="rId3"/>
          <a:stretch>
            <a:fillRect/>
          </a:stretch>
        </p:blipFill>
        <p:spPr>
          <a:xfrm>
            <a:off x="599670" y="2323277"/>
            <a:ext cx="2847991" cy="3066242"/>
          </a:xfrm>
          <a:prstGeom prst="rect">
            <a:avLst/>
          </a:prstGeom>
        </p:spPr>
      </p:pic>
      <p:pic>
        <p:nvPicPr>
          <p:cNvPr id="8" name="Picture 7">
            <a:extLst>
              <a:ext uri="{FF2B5EF4-FFF2-40B4-BE49-F238E27FC236}">
                <a16:creationId xmlns:a16="http://schemas.microsoft.com/office/drawing/2014/main" id="{5F9053C4-BBAC-6674-BDDE-3E32BFE2AAC9}"/>
              </a:ext>
            </a:extLst>
          </p:cNvPr>
          <p:cNvPicPr>
            <a:picLocks noChangeAspect="1"/>
          </p:cNvPicPr>
          <p:nvPr/>
        </p:nvPicPr>
        <p:blipFill>
          <a:blip r:embed="rId4"/>
          <a:stretch>
            <a:fillRect/>
          </a:stretch>
        </p:blipFill>
        <p:spPr>
          <a:xfrm>
            <a:off x="3967496" y="2295107"/>
            <a:ext cx="3428689" cy="3095343"/>
          </a:xfrm>
          <a:prstGeom prst="rect">
            <a:avLst/>
          </a:prstGeom>
        </p:spPr>
      </p:pic>
      <p:pic>
        <p:nvPicPr>
          <p:cNvPr id="10" name="Picture 9">
            <a:extLst>
              <a:ext uri="{FF2B5EF4-FFF2-40B4-BE49-F238E27FC236}">
                <a16:creationId xmlns:a16="http://schemas.microsoft.com/office/drawing/2014/main" id="{9D00A247-F30E-F6E1-E8BC-3425D4C650CE}"/>
              </a:ext>
            </a:extLst>
          </p:cNvPr>
          <p:cNvPicPr>
            <a:picLocks noChangeAspect="1"/>
          </p:cNvPicPr>
          <p:nvPr/>
        </p:nvPicPr>
        <p:blipFill>
          <a:blip r:embed="rId5"/>
          <a:stretch>
            <a:fillRect/>
          </a:stretch>
        </p:blipFill>
        <p:spPr>
          <a:xfrm>
            <a:off x="7985529" y="2345631"/>
            <a:ext cx="3480031" cy="3038807"/>
          </a:xfrm>
          <a:prstGeom prst="rect">
            <a:avLst/>
          </a:prstGeom>
        </p:spPr>
      </p:pic>
      <p:sp>
        <p:nvSpPr>
          <p:cNvPr id="12" name="TextBox 11">
            <a:extLst>
              <a:ext uri="{FF2B5EF4-FFF2-40B4-BE49-F238E27FC236}">
                <a16:creationId xmlns:a16="http://schemas.microsoft.com/office/drawing/2014/main" id="{106CBC01-320D-9B6A-A54B-5261088D5656}"/>
              </a:ext>
            </a:extLst>
          </p:cNvPr>
          <p:cNvSpPr txBox="1"/>
          <p:nvPr/>
        </p:nvSpPr>
        <p:spPr>
          <a:xfrm>
            <a:off x="701270" y="5594013"/>
            <a:ext cx="6096000" cy="646331"/>
          </a:xfrm>
          <a:prstGeom prst="rect">
            <a:avLst/>
          </a:prstGeom>
          <a:noFill/>
        </p:spPr>
        <p:txBody>
          <a:bodyPr wrap="square">
            <a:spAutoFit/>
          </a:bodyPr>
          <a:lstStyle/>
          <a:p>
            <a:r>
              <a:rPr lang="en-US" sz="1200" dirty="0"/>
              <a:t>Shearer, Elisa. Pew Research Center. “More than eight-in-ten U.S. adults say they get news from a smartphone, computer or tablet ‘often’ or ‘sometimes.’” 12 January 2021. https://pewrsr.ch/2MZqns7</a:t>
            </a:r>
          </a:p>
        </p:txBody>
      </p:sp>
    </p:spTree>
    <p:extLst>
      <p:ext uri="{BB962C8B-B14F-4D97-AF65-F5344CB8AC3E}">
        <p14:creationId xmlns:p14="http://schemas.microsoft.com/office/powerpoint/2010/main" val="1517831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9464B-86E0-F937-7C06-06D24950D06A}"/>
              </a:ext>
            </a:extLst>
          </p:cNvPr>
          <p:cNvSpPr>
            <a:spLocks noGrp="1"/>
          </p:cNvSpPr>
          <p:nvPr>
            <p:ph type="title"/>
          </p:nvPr>
        </p:nvSpPr>
        <p:spPr/>
        <p:txBody>
          <a:bodyPr/>
          <a:lstStyle/>
          <a:p>
            <a:r>
              <a:rPr lang="en-US" dirty="0"/>
              <a:t>Doctrinal BEND</a:t>
            </a:r>
          </a:p>
        </p:txBody>
      </p:sp>
      <p:sp>
        <p:nvSpPr>
          <p:cNvPr id="4" name="Slide Number Placeholder 3">
            <a:extLst>
              <a:ext uri="{FF2B5EF4-FFF2-40B4-BE49-F238E27FC236}">
                <a16:creationId xmlns:a16="http://schemas.microsoft.com/office/drawing/2014/main" id="{94A3D327-3875-91E4-579D-2FF2DFD8FA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
        <p:nvSpPr>
          <p:cNvPr id="3" name="Oval 2">
            <a:extLst>
              <a:ext uri="{FF2B5EF4-FFF2-40B4-BE49-F238E27FC236}">
                <a16:creationId xmlns:a16="http://schemas.microsoft.com/office/drawing/2014/main" id="{A4C59163-7067-08D3-E0A2-F317238AA04E}"/>
              </a:ext>
            </a:extLst>
          </p:cNvPr>
          <p:cNvSpPr/>
          <p:nvPr/>
        </p:nvSpPr>
        <p:spPr>
          <a:xfrm>
            <a:off x="11725102" y="0"/>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485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166DD-D5F1-6ED8-A90A-6951EE92CC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F88324-85CF-1758-E6CB-8ABB2C7AB36D}"/>
              </a:ext>
            </a:extLst>
          </p:cNvPr>
          <p:cNvSpPr>
            <a:spLocks noGrp="1"/>
          </p:cNvSpPr>
          <p:nvPr>
            <p:ph type="title"/>
          </p:nvPr>
        </p:nvSpPr>
        <p:spPr/>
        <p:txBody>
          <a:bodyPr/>
          <a:lstStyle/>
          <a:p>
            <a:r>
              <a:rPr lang="en-US" dirty="0"/>
              <a:t>Prior Work</a:t>
            </a:r>
          </a:p>
        </p:txBody>
      </p:sp>
      <p:sp>
        <p:nvSpPr>
          <p:cNvPr id="3" name="Text Placeholder 2">
            <a:extLst>
              <a:ext uri="{FF2B5EF4-FFF2-40B4-BE49-F238E27FC236}">
                <a16:creationId xmlns:a16="http://schemas.microsoft.com/office/drawing/2014/main" id="{5C2BE5EF-89AC-1BD1-1E86-3B0EB32DF0AC}"/>
              </a:ext>
            </a:extLst>
          </p:cNvPr>
          <p:cNvSpPr>
            <a:spLocks noGrp="1"/>
          </p:cNvSpPr>
          <p:nvPr>
            <p:ph type="body" idx="1"/>
          </p:nvPr>
        </p:nvSpPr>
        <p:spPr>
          <a:xfrm>
            <a:off x="838200" y="1825625"/>
            <a:ext cx="6126480" cy="4351338"/>
          </a:xfrm>
        </p:spPr>
        <p:txBody>
          <a:bodyPr/>
          <a:lstStyle/>
          <a:p>
            <a:r>
              <a:rPr lang="en-US" dirty="0"/>
              <a:t>Blaine (</a:t>
            </a:r>
            <a:r>
              <a:rPr lang="en-US" dirty="0">
                <a:solidFill>
                  <a:schemeClr val="tx1"/>
                </a:solidFill>
              </a:rPr>
              <a:t>CMU-S3D-23-102</a:t>
            </a:r>
            <a:r>
              <a:rPr lang="en-US" dirty="0"/>
              <a:t>) looked at and compared BEND to four other information operations frameworks:</a:t>
            </a:r>
          </a:p>
          <a:p>
            <a:pPr lvl="1"/>
            <a:r>
              <a:rPr lang="en-US" dirty="0"/>
              <a:t>Ben Nimmo: 4Ds</a:t>
            </a:r>
          </a:p>
          <a:p>
            <a:pPr lvl="1"/>
            <a:r>
              <a:rPr lang="en-US" dirty="0"/>
              <a:t>ABCDE Framework</a:t>
            </a:r>
          </a:p>
          <a:p>
            <a:pPr lvl="2"/>
            <a:r>
              <a:rPr lang="en-US" dirty="0"/>
              <a:t>Camille Francois: ABC Framework</a:t>
            </a:r>
          </a:p>
          <a:p>
            <a:pPr lvl="2"/>
            <a:r>
              <a:rPr lang="en-US" dirty="0"/>
              <a:t>Alexandre </a:t>
            </a:r>
            <a:r>
              <a:rPr lang="en-US" dirty="0" err="1"/>
              <a:t>Alaphilippe</a:t>
            </a:r>
            <a:r>
              <a:rPr lang="en-US" dirty="0"/>
              <a:t>: ABCD Framework</a:t>
            </a:r>
          </a:p>
          <a:p>
            <a:pPr lvl="2"/>
            <a:r>
              <a:rPr lang="en-US" dirty="0" err="1"/>
              <a:t>Pamment</a:t>
            </a:r>
            <a:r>
              <a:rPr lang="en-US" dirty="0"/>
              <a:t>: ABCDE Framework</a:t>
            </a:r>
          </a:p>
          <a:p>
            <a:pPr lvl="1"/>
            <a:r>
              <a:rPr lang="en-US" dirty="0"/>
              <a:t>Blazek: SCOTCH Framework</a:t>
            </a:r>
          </a:p>
          <a:p>
            <a:pPr lvl="1"/>
            <a:r>
              <a:rPr lang="en-US" dirty="0"/>
              <a:t>DISARM Foundation: DISARM Framework</a:t>
            </a:r>
          </a:p>
          <a:p>
            <a:pPr lvl="1"/>
            <a:endParaRPr lang="en-US" dirty="0"/>
          </a:p>
        </p:txBody>
      </p:sp>
      <p:sp>
        <p:nvSpPr>
          <p:cNvPr id="4" name="Slide Number Placeholder 3">
            <a:extLst>
              <a:ext uri="{FF2B5EF4-FFF2-40B4-BE49-F238E27FC236}">
                <a16:creationId xmlns:a16="http://schemas.microsoft.com/office/drawing/2014/main" id="{27D9CC95-3E47-AE2E-D6FD-C2CE71F157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pic>
        <p:nvPicPr>
          <p:cNvPr id="6" name="Picture 5">
            <a:extLst>
              <a:ext uri="{FF2B5EF4-FFF2-40B4-BE49-F238E27FC236}">
                <a16:creationId xmlns:a16="http://schemas.microsoft.com/office/drawing/2014/main" id="{CC426E6C-5718-E18A-B0A8-45171A40FA44}"/>
              </a:ext>
            </a:extLst>
          </p:cNvPr>
          <p:cNvPicPr>
            <a:picLocks noChangeAspect="1"/>
          </p:cNvPicPr>
          <p:nvPr/>
        </p:nvPicPr>
        <p:blipFill>
          <a:blip r:embed="rId2"/>
          <a:stretch>
            <a:fillRect/>
          </a:stretch>
        </p:blipFill>
        <p:spPr>
          <a:xfrm>
            <a:off x="7130260" y="1825625"/>
            <a:ext cx="4618342" cy="1939111"/>
          </a:xfrm>
          <a:prstGeom prst="rect">
            <a:avLst/>
          </a:prstGeom>
        </p:spPr>
      </p:pic>
      <p:sp>
        <p:nvSpPr>
          <p:cNvPr id="5" name="Oval 4">
            <a:extLst>
              <a:ext uri="{FF2B5EF4-FFF2-40B4-BE49-F238E27FC236}">
                <a16:creationId xmlns:a16="http://schemas.microsoft.com/office/drawing/2014/main" id="{2C2BAA31-D100-CC1B-55FA-9912CA5FE2C9}"/>
              </a:ext>
            </a:extLst>
          </p:cNvPr>
          <p:cNvSpPr/>
          <p:nvPr/>
        </p:nvSpPr>
        <p:spPr>
          <a:xfrm>
            <a:off x="11725102" y="0"/>
            <a:ext cx="466898" cy="466898"/>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350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C96E0467-8B3D-7DF9-E065-9CE903EC47F0}"/>
            </a:ext>
          </a:extLst>
        </p:cNvPr>
        <p:cNvGrpSpPr/>
        <p:nvPr/>
      </p:nvGrpSpPr>
      <p:grpSpPr>
        <a:xfrm>
          <a:off x="0" y="0"/>
          <a:ext cx="0" cy="0"/>
          <a:chOff x="0" y="0"/>
          <a:chExt cx="0" cy="0"/>
        </a:xfrm>
      </p:grpSpPr>
      <p:sp>
        <p:nvSpPr>
          <p:cNvPr id="10" name="Arrow: Right 9">
            <a:extLst>
              <a:ext uri="{FF2B5EF4-FFF2-40B4-BE49-F238E27FC236}">
                <a16:creationId xmlns:a16="http://schemas.microsoft.com/office/drawing/2014/main" id="{C4113075-57D2-22DF-842F-308FE5014FE5}"/>
              </a:ext>
            </a:extLst>
          </p:cNvPr>
          <p:cNvSpPr/>
          <p:nvPr/>
        </p:nvSpPr>
        <p:spPr>
          <a:xfrm>
            <a:off x="1702022" y="2594956"/>
            <a:ext cx="9226909" cy="2243486"/>
          </a:xfrm>
          <a:prstGeom prst="rightArrow">
            <a:avLst/>
          </a:prstGeom>
          <a:solidFill>
            <a:schemeClr val="bg1">
              <a:lumMod val="75000"/>
              <a:alpha val="41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Google Shape;125;g227a5b56a84_0_7">
            <a:extLst>
              <a:ext uri="{FF2B5EF4-FFF2-40B4-BE49-F238E27FC236}">
                <a16:creationId xmlns:a16="http://schemas.microsoft.com/office/drawing/2014/main" id="{7C3F22CF-14DF-9556-E8AA-2C3C19128874}"/>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How does the BEND framework fit into current military doctrine?</a:t>
            </a:r>
          </a:p>
        </p:txBody>
      </p:sp>
      <p:sp>
        <p:nvSpPr>
          <p:cNvPr id="127" name="Google Shape;127;g227a5b56a84_0_7">
            <a:extLst>
              <a:ext uri="{FF2B5EF4-FFF2-40B4-BE49-F238E27FC236}">
                <a16:creationId xmlns:a16="http://schemas.microsoft.com/office/drawing/2014/main" id="{41DA27CD-BF50-AF31-0513-112B8C589ADC}"/>
              </a:ext>
            </a:extLst>
          </p:cNvPr>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32</a:t>
            </a:fld>
            <a:endParaRPr/>
          </a:p>
        </p:txBody>
      </p:sp>
      <p:sp>
        <p:nvSpPr>
          <p:cNvPr id="128" name="Google Shape;128;g227a5b56a84_0_7">
            <a:extLst>
              <a:ext uri="{FF2B5EF4-FFF2-40B4-BE49-F238E27FC236}">
                <a16:creationId xmlns:a16="http://schemas.microsoft.com/office/drawing/2014/main" id="{475BC7BA-4F79-20FD-97B6-27E5F8C02506}"/>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pic>
        <p:nvPicPr>
          <p:cNvPr id="5" name="Picture 4">
            <a:extLst>
              <a:ext uri="{FF2B5EF4-FFF2-40B4-BE49-F238E27FC236}">
                <a16:creationId xmlns:a16="http://schemas.microsoft.com/office/drawing/2014/main" id="{451C4B94-161B-BC17-FB40-2D786DABBA1D}"/>
              </a:ext>
            </a:extLst>
          </p:cNvPr>
          <p:cNvPicPr>
            <a:picLocks noChangeAspect="1"/>
          </p:cNvPicPr>
          <p:nvPr/>
        </p:nvPicPr>
        <p:blipFill>
          <a:blip r:embed="rId3"/>
          <a:stretch>
            <a:fillRect/>
          </a:stretch>
        </p:blipFill>
        <p:spPr>
          <a:xfrm>
            <a:off x="4356109" y="3083231"/>
            <a:ext cx="1854782" cy="1843419"/>
          </a:xfrm>
          <a:prstGeom prst="rect">
            <a:avLst/>
          </a:prstGeom>
        </p:spPr>
      </p:pic>
      <p:pic>
        <p:nvPicPr>
          <p:cNvPr id="6" name="Picture 5">
            <a:extLst>
              <a:ext uri="{FF2B5EF4-FFF2-40B4-BE49-F238E27FC236}">
                <a16:creationId xmlns:a16="http://schemas.microsoft.com/office/drawing/2014/main" id="{9DB96D7E-715C-BA18-EA4D-7179D3B3BCA8}"/>
              </a:ext>
            </a:extLst>
          </p:cNvPr>
          <p:cNvPicPr>
            <a:picLocks noChangeAspect="1"/>
          </p:cNvPicPr>
          <p:nvPr/>
        </p:nvPicPr>
        <p:blipFill>
          <a:blip r:embed="rId4"/>
          <a:stretch>
            <a:fillRect/>
          </a:stretch>
        </p:blipFill>
        <p:spPr>
          <a:xfrm>
            <a:off x="5202569" y="2181062"/>
            <a:ext cx="2179319" cy="1627572"/>
          </a:xfrm>
          <a:prstGeom prst="rect">
            <a:avLst/>
          </a:prstGeom>
        </p:spPr>
      </p:pic>
      <p:pic>
        <p:nvPicPr>
          <p:cNvPr id="7" name="Picture 6">
            <a:extLst>
              <a:ext uri="{FF2B5EF4-FFF2-40B4-BE49-F238E27FC236}">
                <a16:creationId xmlns:a16="http://schemas.microsoft.com/office/drawing/2014/main" id="{451EE815-9C9E-3088-A1C3-FBB12E528A3F}"/>
              </a:ext>
            </a:extLst>
          </p:cNvPr>
          <p:cNvPicPr>
            <a:picLocks noChangeAspect="1"/>
          </p:cNvPicPr>
          <p:nvPr/>
        </p:nvPicPr>
        <p:blipFill>
          <a:blip r:embed="rId5"/>
          <a:stretch>
            <a:fillRect/>
          </a:stretch>
        </p:blipFill>
        <p:spPr>
          <a:xfrm>
            <a:off x="5216846" y="4385034"/>
            <a:ext cx="1553163" cy="1394916"/>
          </a:xfrm>
          <a:prstGeom prst="rect">
            <a:avLst/>
          </a:prstGeom>
        </p:spPr>
      </p:pic>
      <p:sp>
        <p:nvSpPr>
          <p:cNvPr id="2" name="TextBox 1">
            <a:extLst>
              <a:ext uri="{FF2B5EF4-FFF2-40B4-BE49-F238E27FC236}">
                <a16:creationId xmlns:a16="http://schemas.microsoft.com/office/drawing/2014/main" id="{96C12276-2E04-B7F9-E52A-E08F756F17A4}"/>
              </a:ext>
            </a:extLst>
          </p:cNvPr>
          <p:cNvSpPr txBox="1"/>
          <p:nvPr/>
        </p:nvSpPr>
        <p:spPr>
          <a:xfrm>
            <a:off x="360663" y="2228783"/>
            <a:ext cx="3956137" cy="3970318"/>
          </a:xfrm>
          <a:prstGeom prst="rect">
            <a:avLst/>
          </a:prstGeom>
          <a:solidFill>
            <a:schemeClr val="bg1">
              <a:alpha val="39000"/>
            </a:schemeClr>
          </a:solidFill>
        </p:spPr>
        <p:txBody>
          <a:bodyPr wrap="square" rtlCol="0">
            <a:spAutoFit/>
          </a:bodyPr>
          <a:lstStyle/>
          <a:p>
            <a:pPr marL="285750" indent="-285750">
              <a:buFont typeface="Arial" panose="020B0604020202020204" pitchFamily="34" charset="0"/>
              <a:buChar char="•"/>
            </a:pPr>
            <a:r>
              <a:rPr lang="en-US" dirty="0"/>
              <a:t>JP 3-13 Information Operations</a:t>
            </a:r>
          </a:p>
          <a:p>
            <a:pPr marL="285750" indent="-285750">
              <a:buFont typeface="Arial" panose="020B0604020202020204" pitchFamily="34" charset="0"/>
              <a:buChar char="•"/>
            </a:pPr>
            <a:r>
              <a:rPr lang="en-US" dirty="0"/>
              <a:t>NWP 3-13 Navy Information Operations</a:t>
            </a:r>
          </a:p>
          <a:p>
            <a:pPr marL="285750" indent="-285750">
              <a:buFont typeface="Arial" panose="020B0604020202020204" pitchFamily="34" charset="0"/>
              <a:buChar char="•"/>
            </a:pPr>
            <a:r>
              <a:rPr lang="en-US" dirty="0"/>
              <a:t>ADP 3-13 Information</a:t>
            </a:r>
          </a:p>
          <a:p>
            <a:pPr marL="285750" indent="-285750">
              <a:buFont typeface="Arial" panose="020B0604020202020204" pitchFamily="34" charset="0"/>
              <a:buChar char="•"/>
            </a:pPr>
            <a:r>
              <a:rPr lang="en-US" dirty="0"/>
              <a:t>AFDP 3-13 Information in Air Operation</a:t>
            </a:r>
          </a:p>
          <a:p>
            <a:pPr marL="285750" indent="-285750">
              <a:buFont typeface="Arial" panose="020B0604020202020204" pitchFamily="34" charset="0"/>
              <a:buChar char="•"/>
            </a:pPr>
            <a:r>
              <a:rPr lang="en-US" dirty="0"/>
              <a:t>CJCSI 3210.01C Joint Information Operations Proponent </a:t>
            </a:r>
          </a:p>
          <a:p>
            <a:pPr marL="285750" indent="-285750">
              <a:buFont typeface="Arial" panose="020B0604020202020204" pitchFamily="34" charset="0"/>
              <a:buChar char="•"/>
            </a:pPr>
            <a:r>
              <a:rPr lang="en-US" dirty="0"/>
              <a:t>DODI 3600.01 Information Operations</a:t>
            </a:r>
          </a:p>
          <a:p>
            <a:pPr marL="285750" indent="-285750">
              <a:buFont typeface="Arial" panose="020B0604020202020204" pitchFamily="34" charset="0"/>
              <a:buChar char="•"/>
            </a:pPr>
            <a:r>
              <a:rPr lang="en-US" dirty="0"/>
              <a:t>ADP 5-0 The Operations Process</a:t>
            </a:r>
          </a:p>
          <a:p>
            <a:pPr marL="285750" indent="-285750">
              <a:buFont typeface="Arial" panose="020B0604020202020204" pitchFamily="34" charset="0"/>
              <a:buChar char="•"/>
            </a:pPr>
            <a:r>
              <a:rPr lang="en-US" dirty="0"/>
              <a:t>MCWP 3-32 Marine Air-Ground Task Force Information Operations</a:t>
            </a:r>
          </a:p>
          <a:p>
            <a:pPr marL="285750" indent="-285750">
              <a:buFont typeface="Arial" panose="020B0604020202020204" pitchFamily="34" charset="0"/>
              <a:buChar char="•"/>
            </a:pPr>
            <a:r>
              <a:rPr lang="en-US" dirty="0"/>
              <a:t>JP 2-01.3 Joint Intelligence Preparation of the Operational Environment</a:t>
            </a:r>
          </a:p>
          <a:p>
            <a:pPr marL="285750" indent="-285750">
              <a:buFont typeface="Arial" panose="020B0604020202020204" pitchFamily="34" charset="0"/>
              <a:buChar char="•"/>
            </a:pPr>
            <a:r>
              <a:rPr lang="en-US" dirty="0"/>
              <a:t>ATP 2-01.3 Intelligence Preparation of the Battlefield</a:t>
            </a:r>
          </a:p>
          <a:p>
            <a:pPr marL="285750" indent="-285750">
              <a:buFont typeface="Arial" panose="020B0604020202020204" pitchFamily="34" charset="0"/>
              <a:buChar char="•"/>
            </a:pPr>
            <a:r>
              <a:rPr lang="en-US" dirty="0"/>
              <a:t>JP 3-60 Joint Targeting</a:t>
            </a:r>
          </a:p>
          <a:p>
            <a:pPr marL="285750" indent="-285750">
              <a:buFont typeface="Arial" panose="020B0604020202020204" pitchFamily="34" charset="0"/>
              <a:buChar char="•"/>
            </a:pPr>
            <a:r>
              <a:rPr lang="en-US" dirty="0"/>
              <a:t>JP 3-61 Public Affairs</a:t>
            </a:r>
          </a:p>
          <a:p>
            <a:pPr marL="285750" indent="-285750">
              <a:buFont typeface="Arial" panose="020B0604020202020204" pitchFamily="34" charset="0"/>
              <a:buChar char="•"/>
            </a:pPr>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D8FE148-459B-41F7-CCED-405F4152EF5D}"/>
              </a:ext>
            </a:extLst>
          </p:cNvPr>
          <p:cNvPicPr>
            <a:picLocks noChangeAspect="1"/>
          </p:cNvPicPr>
          <p:nvPr/>
        </p:nvPicPr>
        <p:blipFill>
          <a:blip r:embed="rId6"/>
          <a:stretch>
            <a:fillRect/>
          </a:stretch>
        </p:blipFill>
        <p:spPr>
          <a:xfrm>
            <a:off x="8552887" y="2105066"/>
            <a:ext cx="2415353" cy="2090359"/>
          </a:xfrm>
          <a:prstGeom prst="rect">
            <a:avLst/>
          </a:prstGeom>
        </p:spPr>
      </p:pic>
      <p:pic>
        <p:nvPicPr>
          <p:cNvPr id="9" name="Picture 8">
            <a:extLst>
              <a:ext uri="{FF2B5EF4-FFF2-40B4-BE49-F238E27FC236}">
                <a16:creationId xmlns:a16="http://schemas.microsoft.com/office/drawing/2014/main" id="{A645FB29-032D-CDD3-AF00-60495D4A1AE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522285" y="4195425"/>
            <a:ext cx="4446022" cy="1774134"/>
          </a:xfrm>
          <a:prstGeom prst="rect">
            <a:avLst/>
          </a:prstGeom>
        </p:spPr>
      </p:pic>
      <p:sp>
        <p:nvSpPr>
          <p:cNvPr id="11" name="TextBox 10">
            <a:extLst>
              <a:ext uri="{FF2B5EF4-FFF2-40B4-BE49-F238E27FC236}">
                <a16:creationId xmlns:a16="http://schemas.microsoft.com/office/drawing/2014/main" id="{62218D90-E2E6-6ACE-67BF-C36A98803A47}"/>
              </a:ext>
            </a:extLst>
          </p:cNvPr>
          <p:cNvSpPr txBox="1"/>
          <p:nvPr/>
        </p:nvSpPr>
        <p:spPr>
          <a:xfrm>
            <a:off x="1057470" y="1739725"/>
            <a:ext cx="2013693" cy="338554"/>
          </a:xfrm>
          <a:prstGeom prst="rect">
            <a:avLst/>
          </a:prstGeom>
          <a:noFill/>
        </p:spPr>
        <p:txBody>
          <a:bodyPr wrap="none" rtlCol="0">
            <a:spAutoFit/>
          </a:bodyPr>
          <a:lstStyle/>
          <a:p>
            <a:pPr algn="ctr"/>
            <a:r>
              <a:rPr lang="en-US" sz="1600" b="1" dirty="0">
                <a:latin typeface="Cambria" panose="02040503050406030204" pitchFamily="18" charset="0"/>
                <a:ea typeface="Cambria" panose="02040503050406030204" pitchFamily="18" charset="0"/>
              </a:rPr>
              <a:t>Current References</a:t>
            </a:r>
          </a:p>
        </p:txBody>
      </p:sp>
      <p:sp>
        <p:nvSpPr>
          <p:cNvPr id="12" name="TextBox 11">
            <a:extLst>
              <a:ext uri="{FF2B5EF4-FFF2-40B4-BE49-F238E27FC236}">
                <a16:creationId xmlns:a16="http://schemas.microsoft.com/office/drawing/2014/main" id="{E010677F-DAEB-11E6-A0CB-1FB03C8C2F4C}"/>
              </a:ext>
            </a:extLst>
          </p:cNvPr>
          <p:cNvSpPr txBox="1"/>
          <p:nvPr/>
        </p:nvSpPr>
        <p:spPr>
          <a:xfrm>
            <a:off x="5043186" y="1743884"/>
            <a:ext cx="1813318" cy="338554"/>
          </a:xfrm>
          <a:prstGeom prst="rect">
            <a:avLst/>
          </a:prstGeom>
          <a:noFill/>
        </p:spPr>
        <p:txBody>
          <a:bodyPr wrap="none" rtlCol="0">
            <a:spAutoFit/>
          </a:bodyPr>
          <a:lstStyle/>
          <a:p>
            <a:pPr algn="ctr"/>
            <a:r>
              <a:rPr lang="en-US" sz="1600" b="1" dirty="0">
                <a:latin typeface="Cambria" panose="02040503050406030204" pitchFamily="18" charset="0"/>
                <a:ea typeface="Cambria" panose="02040503050406030204" pitchFamily="18" charset="0"/>
              </a:rPr>
              <a:t>Current Products</a:t>
            </a:r>
          </a:p>
        </p:txBody>
      </p:sp>
      <p:sp>
        <p:nvSpPr>
          <p:cNvPr id="13" name="TextBox 12">
            <a:extLst>
              <a:ext uri="{FF2B5EF4-FFF2-40B4-BE49-F238E27FC236}">
                <a16:creationId xmlns:a16="http://schemas.microsoft.com/office/drawing/2014/main" id="{83D68CCB-7160-43C5-5045-3F7824E27E9D}"/>
              </a:ext>
            </a:extLst>
          </p:cNvPr>
          <p:cNvSpPr txBox="1"/>
          <p:nvPr/>
        </p:nvSpPr>
        <p:spPr>
          <a:xfrm rot="5400000">
            <a:off x="1742162" y="5995275"/>
            <a:ext cx="960120" cy="400110"/>
          </a:xfrm>
          <a:prstGeom prst="rect">
            <a:avLst/>
          </a:prstGeom>
          <a:noFill/>
        </p:spPr>
        <p:txBody>
          <a:bodyPr wrap="square" rtlCol="0">
            <a:spAutoFit/>
          </a:bodyPr>
          <a:lstStyle/>
          <a:p>
            <a:r>
              <a:rPr lang="en-US" sz="2000" b="1" dirty="0"/>
              <a:t>… </a:t>
            </a:r>
          </a:p>
        </p:txBody>
      </p:sp>
      <p:sp>
        <p:nvSpPr>
          <p:cNvPr id="16" name="TextBox 15">
            <a:extLst>
              <a:ext uri="{FF2B5EF4-FFF2-40B4-BE49-F238E27FC236}">
                <a16:creationId xmlns:a16="http://schemas.microsoft.com/office/drawing/2014/main" id="{921B3138-2178-8599-4A50-C5F66944114A}"/>
              </a:ext>
            </a:extLst>
          </p:cNvPr>
          <p:cNvSpPr txBox="1"/>
          <p:nvPr/>
        </p:nvSpPr>
        <p:spPr>
          <a:xfrm>
            <a:off x="8243430" y="1735307"/>
            <a:ext cx="2983510" cy="338554"/>
          </a:xfrm>
          <a:prstGeom prst="rect">
            <a:avLst/>
          </a:prstGeom>
          <a:noFill/>
        </p:spPr>
        <p:txBody>
          <a:bodyPr wrap="none" rtlCol="0">
            <a:spAutoFit/>
          </a:bodyPr>
          <a:lstStyle/>
          <a:p>
            <a:pPr algn="ctr"/>
            <a:r>
              <a:rPr lang="en-US" sz="1600" b="1" dirty="0">
                <a:latin typeface="Cambria" panose="02040503050406030204" pitchFamily="18" charset="0"/>
                <a:ea typeface="Cambria" panose="02040503050406030204" pitchFamily="18" charset="0"/>
              </a:rPr>
              <a:t>New References and Products</a:t>
            </a:r>
          </a:p>
        </p:txBody>
      </p:sp>
      <p:sp>
        <p:nvSpPr>
          <p:cNvPr id="3" name="Oval 2">
            <a:extLst>
              <a:ext uri="{FF2B5EF4-FFF2-40B4-BE49-F238E27FC236}">
                <a16:creationId xmlns:a16="http://schemas.microsoft.com/office/drawing/2014/main" id="{1305CE7B-1A05-C261-900C-A452C3C1AB0E}"/>
              </a:ext>
            </a:extLst>
          </p:cNvPr>
          <p:cNvSpPr/>
          <p:nvPr/>
        </p:nvSpPr>
        <p:spPr>
          <a:xfrm>
            <a:off x="11725102" y="4156"/>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397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8F312A8F-62B1-8591-B35A-8B504F5382C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C2EFB11-9B18-5CCB-BBB8-BE483CB16125}"/>
              </a:ext>
            </a:extLst>
          </p:cNvPr>
          <p:cNvPicPr>
            <a:picLocks noChangeAspect="1"/>
          </p:cNvPicPr>
          <p:nvPr/>
        </p:nvPicPr>
        <p:blipFill>
          <a:blip r:embed="rId3"/>
          <a:stretch>
            <a:fillRect/>
          </a:stretch>
        </p:blipFill>
        <p:spPr>
          <a:xfrm>
            <a:off x="577516" y="1804982"/>
            <a:ext cx="11186160" cy="4355920"/>
          </a:xfrm>
          <a:prstGeom prst="rect">
            <a:avLst/>
          </a:prstGeom>
        </p:spPr>
      </p:pic>
      <p:sp>
        <p:nvSpPr>
          <p:cNvPr id="125" name="Google Shape;125;g227a5b56a84_0_7">
            <a:extLst>
              <a:ext uri="{FF2B5EF4-FFF2-40B4-BE49-F238E27FC236}">
                <a16:creationId xmlns:a16="http://schemas.microsoft.com/office/drawing/2014/main" id="{62286058-268C-53CD-8327-ADDCF52BDB5A}"/>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How do we use BEND with current doctrine?</a:t>
            </a:r>
          </a:p>
        </p:txBody>
      </p:sp>
      <p:sp>
        <p:nvSpPr>
          <p:cNvPr id="127" name="Google Shape;127;g227a5b56a84_0_7">
            <a:extLst>
              <a:ext uri="{FF2B5EF4-FFF2-40B4-BE49-F238E27FC236}">
                <a16:creationId xmlns:a16="http://schemas.microsoft.com/office/drawing/2014/main" id="{94F9BD9C-4B34-1177-9979-45CEA0CAD2DA}"/>
              </a:ext>
            </a:extLst>
          </p:cNvPr>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33</a:t>
            </a:fld>
            <a:endParaRPr/>
          </a:p>
        </p:txBody>
      </p:sp>
      <p:sp>
        <p:nvSpPr>
          <p:cNvPr id="128" name="Google Shape;128;g227a5b56a84_0_7">
            <a:extLst>
              <a:ext uri="{FF2B5EF4-FFF2-40B4-BE49-F238E27FC236}">
                <a16:creationId xmlns:a16="http://schemas.microsoft.com/office/drawing/2014/main" id="{EAA552A2-1205-B44A-A046-3BCA65AB951C}"/>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sp>
        <p:nvSpPr>
          <p:cNvPr id="3" name="Oval 2">
            <a:extLst>
              <a:ext uri="{FF2B5EF4-FFF2-40B4-BE49-F238E27FC236}">
                <a16:creationId xmlns:a16="http://schemas.microsoft.com/office/drawing/2014/main" id="{9DD1BAA5-7CC0-4ECF-C6CF-4B736B70C77A}"/>
              </a:ext>
            </a:extLst>
          </p:cNvPr>
          <p:cNvSpPr/>
          <p:nvPr/>
        </p:nvSpPr>
        <p:spPr>
          <a:xfrm>
            <a:off x="11725102" y="4156"/>
            <a:ext cx="466898" cy="466898"/>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410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32F2DC91-56A0-4FD5-4486-6211F019E74E}"/>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3E578081-E8AB-F431-8EA0-D2855DE450BD}"/>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Doctrinal BEND Changes to be made</a:t>
            </a:r>
            <a:endParaRPr sz="3900" dirty="0"/>
          </a:p>
        </p:txBody>
      </p:sp>
      <p:sp>
        <p:nvSpPr>
          <p:cNvPr id="126" name="Google Shape;126;g227a5b56a84_0_7">
            <a:extLst>
              <a:ext uri="{FF2B5EF4-FFF2-40B4-BE49-F238E27FC236}">
                <a16:creationId xmlns:a16="http://schemas.microsoft.com/office/drawing/2014/main" id="{3041320F-257D-E840-1EE6-C39BE3B7F355}"/>
              </a:ext>
            </a:extLst>
          </p:cNvPr>
          <p:cNvSpPr txBox="1">
            <a:spLocks noGrp="1"/>
          </p:cNvSpPr>
          <p:nvPr>
            <p:ph type="body" idx="1"/>
          </p:nvPr>
        </p:nvSpPr>
        <p:spPr>
          <a:xfrm>
            <a:off x="586740" y="1825624"/>
            <a:ext cx="11102340" cy="4530726"/>
          </a:xfrm>
          <a:prstGeom prst="rect">
            <a:avLst/>
          </a:prstGeom>
          <a:noFill/>
          <a:ln>
            <a:noFill/>
          </a:ln>
        </p:spPr>
        <p:txBody>
          <a:bodyPr spcFirstLastPara="1" wrap="square" lIns="91425" tIns="45700" rIns="91425" bIns="45700" anchor="t" anchorCtr="0">
            <a:normAutofit fontScale="85000" lnSpcReduction="20000"/>
          </a:bodyPr>
          <a:lstStyle/>
          <a:p>
            <a:pPr marL="457200" lvl="0" indent="-361950" algn="l" rtl="0">
              <a:lnSpc>
                <a:spcPct val="100000"/>
              </a:lnSpc>
              <a:spcBef>
                <a:spcPts val="0"/>
              </a:spcBef>
              <a:spcAft>
                <a:spcPts val="1200"/>
              </a:spcAft>
              <a:buSzPts val="2100"/>
              <a:buChar char="●"/>
            </a:pPr>
            <a:r>
              <a:rPr lang="en-US" dirty="0"/>
              <a:t>A synthesis of current doctrine and the BEND framework enables a social media component within the Information Operations Cell to have </a:t>
            </a:r>
            <a:r>
              <a:rPr lang="en-US" b="1" dirty="0"/>
              <a:t>doctrinally conformant input into the planning process. </a:t>
            </a:r>
          </a:p>
          <a:p>
            <a:pPr marL="457200" lvl="0" indent="-361950" algn="l" rtl="0">
              <a:lnSpc>
                <a:spcPct val="100000"/>
              </a:lnSpc>
              <a:spcBef>
                <a:spcPts val="0"/>
              </a:spcBef>
              <a:spcAft>
                <a:spcPts val="1200"/>
              </a:spcAft>
              <a:buSzPts val="2100"/>
              <a:buChar char="●"/>
            </a:pPr>
            <a:r>
              <a:rPr lang="en-US" dirty="0"/>
              <a:t>The BEND framework enables a </a:t>
            </a:r>
            <a:r>
              <a:rPr lang="en-US" b="1" dirty="0"/>
              <a:t>coherent social media Running Estimate</a:t>
            </a:r>
            <a:r>
              <a:rPr lang="en-US" dirty="0"/>
              <a:t> as an input to the broader Mission Analysis conducted by a staff.</a:t>
            </a:r>
          </a:p>
          <a:p>
            <a:pPr marL="457200" lvl="0" indent="-361950" algn="l" rtl="0">
              <a:lnSpc>
                <a:spcPct val="100000"/>
              </a:lnSpc>
              <a:spcBef>
                <a:spcPts val="0"/>
              </a:spcBef>
              <a:spcAft>
                <a:spcPts val="1200"/>
              </a:spcAft>
              <a:buSzPts val="2100"/>
              <a:buChar char="●"/>
            </a:pPr>
            <a:r>
              <a:rPr lang="en-US" dirty="0"/>
              <a:t>The BEND framework allows for a </a:t>
            </a:r>
            <a:r>
              <a:rPr lang="en-US" b="1" dirty="0"/>
              <a:t>consistent lexicon </a:t>
            </a:r>
            <a:r>
              <a:rPr lang="en-US" dirty="0"/>
              <a:t>across influence, deception, and inform capabilities as well as between information operations, intelligence, public affairs, and others.  </a:t>
            </a:r>
          </a:p>
          <a:p>
            <a:pPr marL="457200" lvl="0" indent="-361950" algn="l" rtl="0">
              <a:lnSpc>
                <a:spcPct val="100000"/>
              </a:lnSpc>
              <a:spcBef>
                <a:spcPts val="0"/>
              </a:spcBef>
              <a:spcAft>
                <a:spcPts val="1200"/>
              </a:spcAft>
              <a:buSzPts val="2100"/>
              <a:buChar char="●"/>
            </a:pPr>
            <a:r>
              <a:rPr lang="en-US" dirty="0"/>
              <a:t>This thesis does not investigate or propose a specific set of tactics, techniques, and procedures (TTPs) for the Information Operations Cell, nor does it address titling authorities.</a:t>
            </a:r>
          </a:p>
          <a:p>
            <a:pPr marL="457200" lvl="0" indent="-361950" algn="l" rtl="0">
              <a:lnSpc>
                <a:spcPct val="100000"/>
              </a:lnSpc>
              <a:spcBef>
                <a:spcPts val="0"/>
              </a:spcBef>
              <a:spcAft>
                <a:spcPts val="1200"/>
              </a:spcAft>
              <a:buSzPts val="2100"/>
              <a:buChar char="●"/>
            </a:pPr>
            <a:r>
              <a:rPr lang="en-US" b="1" dirty="0"/>
              <a:t>The focus is on producing doctrinally conformant, coherent social media staff inputs that use lexicon consistent across capabilities and functions.</a:t>
            </a:r>
          </a:p>
          <a:p>
            <a:pPr marL="457200" lvl="0" indent="-361950" algn="l" rtl="0">
              <a:lnSpc>
                <a:spcPct val="100000"/>
              </a:lnSpc>
              <a:spcBef>
                <a:spcPts val="0"/>
              </a:spcBef>
              <a:spcAft>
                <a:spcPts val="1200"/>
              </a:spcAft>
              <a:buSzPts val="2100"/>
              <a:buChar char="●"/>
            </a:pPr>
            <a:r>
              <a:rPr lang="en-US" b="1" dirty="0"/>
              <a:t>The output is a set of BEND products that mirror current doctrine and suggestions for a more comprehensive incorporation if BEND into doctrine.</a:t>
            </a:r>
          </a:p>
          <a:p>
            <a:pPr lvl="1" indent="-361950">
              <a:lnSpc>
                <a:spcPct val="100000"/>
              </a:lnSpc>
              <a:spcBef>
                <a:spcPts val="0"/>
              </a:spcBef>
              <a:spcAft>
                <a:spcPts val="1200"/>
              </a:spcAft>
              <a:buSzPts val="2100"/>
              <a:buChar char="●"/>
            </a:pPr>
            <a:endParaRPr lang="en-US" sz="1400" dirty="0"/>
          </a:p>
          <a:p>
            <a:pPr marL="457200" lvl="0" indent="-361950" algn="l" rtl="0">
              <a:lnSpc>
                <a:spcPct val="150000"/>
              </a:lnSpc>
              <a:spcBef>
                <a:spcPts val="0"/>
              </a:spcBef>
              <a:spcAft>
                <a:spcPts val="0"/>
              </a:spcAft>
              <a:buSzPts val="2100"/>
              <a:buChar char="●"/>
            </a:pPr>
            <a:endParaRPr lang="en-US" dirty="0"/>
          </a:p>
        </p:txBody>
      </p:sp>
      <p:sp>
        <p:nvSpPr>
          <p:cNvPr id="127" name="Google Shape;127;g227a5b56a84_0_7">
            <a:extLst>
              <a:ext uri="{FF2B5EF4-FFF2-40B4-BE49-F238E27FC236}">
                <a16:creationId xmlns:a16="http://schemas.microsoft.com/office/drawing/2014/main" id="{089F8AD4-E3C4-5B20-480D-B482DB38EBF3}"/>
              </a:ext>
            </a:extLst>
          </p:cNvPr>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34</a:t>
            </a:fld>
            <a:endParaRPr/>
          </a:p>
        </p:txBody>
      </p:sp>
      <p:sp>
        <p:nvSpPr>
          <p:cNvPr id="128" name="Google Shape;128;g227a5b56a84_0_7">
            <a:extLst>
              <a:ext uri="{FF2B5EF4-FFF2-40B4-BE49-F238E27FC236}">
                <a16:creationId xmlns:a16="http://schemas.microsoft.com/office/drawing/2014/main" id="{95AEC51C-2C43-D92F-3FFC-3FC156D4DA41}"/>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sp>
        <p:nvSpPr>
          <p:cNvPr id="2" name="Oval 1">
            <a:extLst>
              <a:ext uri="{FF2B5EF4-FFF2-40B4-BE49-F238E27FC236}">
                <a16:creationId xmlns:a16="http://schemas.microsoft.com/office/drawing/2014/main" id="{2BD6DBD9-C5CC-9CB6-4805-5E5B4C806EE1}"/>
              </a:ext>
            </a:extLst>
          </p:cNvPr>
          <p:cNvSpPr/>
          <p:nvPr/>
        </p:nvSpPr>
        <p:spPr>
          <a:xfrm>
            <a:off x="11725102" y="4156"/>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229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766B4-997A-730D-A419-D48D924267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AC5C6-0345-2F33-F163-C239DCDCB49C}"/>
              </a:ext>
            </a:extLst>
          </p:cNvPr>
          <p:cNvSpPr>
            <a:spLocks noGrp="1"/>
          </p:cNvSpPr>
          <p:nvPr>
            <p:ph type="title"/>
          </p:nvPr>
        </p:nvSpPr>
        <p:spPr/>
        <p:txBody>
          <a:bodyPr/>
          <a:lstStyle/>
          <a:p>
            <a:r>
              <a:rPr lang="en-US" dirty="0"/>
              <a:t>Way Forward</a:t>
            </a:r>
          </a:p>
        </p:txBody>
      </p:sp>
      <p:sp>
        <p:nvSpPr>
          <p:cNvPr id="4" name="Slide Number Placeholder 3">
            <a:extLst>
              <a:ext uri="{FF2B5EF4-FFF2-40B4-BE49-F238E27FC236}">
                <a16:creationId xmlns:a16="http://schemas.microsoft.com/office/drawing/2014/main" id="{E4E64531-CFA7-1321-373E-CBA0808348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sp>
        <p:nvSpPr>
          <p:cNvPr id="3" name="Oval 2">
            <a:extLst>
              <a:ext uri="{FF2B5EF4-FFF2-40B4-BE49-F238E27FC236}">
                <a16:creationId xmlns:a16="http://schemas.microsoft.com/office/drawing/2014/main" id="{3F10CDF6-32E1-518D-6131-EBD2DA6F853C}"/>
              </a:ext>
            </a:extLst>
          </p:cNvPr>
          <p:cNvSpPr/>
          <p:nvPr/>
        </p:nvSpPr>
        <p:spPr>
          <a:xfrm>
            <a:off x="11725102" y="0"/>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452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3A1D-A768-DB5F-E5D5-5F6B01B9DE91}"/>
              </a:ext>
            </a:extLst>
          </p:cNvPr>
          <p:cNvSpPr>
            <a:spLocks noGrp="1"/>
          </p:cNvSpPr>
          <p:nvPr>
            <p:ph type="title"/>
          </p:nvPr>
        </p:nvSpPr>
        <p:spPr/>
        <p:txBody>
          <a:bodyPr/>
          <a:lstStyle/>
          <a:p>
            <a:r>
              <a:rPr lang="en-US" dirty="0"/>
              <a:t>Research Roadmap Timeline</a:t>
            </a:r>
          </a:p>
        </p:txBody>
      </p:sp>
      <p:sp>
        <p:nvSpPr>
          <p:cNvPr id="4" name="Slide Number Placeholder 3">
            <a:extLst>
              <a:ext uri="{FF2B5EF4-FFF2-40B4-BE49-F238E27FC236}">
                <a16:creationId xmlns:a16="http://schemas.microsoft.com/office/drawing/2014/main" id="{D5096B09-B4F0-4885-6D8E-27D36890E5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graphicFrame>
        <p:nvGraphicFramePr>
          <p:cNvPr id="6" name="Object 5">
            <a:extLst>
              <a:ext uri="{FF2B5EF4-FFF2-40B4-BE49-F238E27FC236}">
                <a16:creationId xmlns:a16="http://schemas.microsoft.com/office/drawing/2014/main" id="{F827A492-798E-121D-3BDE-867A6D522525}"/>
              </a:ext>
            </a:extLst>
          </p:cNvPr>
          <p:cNvGraphicFramePr>
            <a:graphicFrameLocks noChangeAspect="1"/>
          </p:cNvGraphicFramePr>
          <p:nvPr>
            <p:extLst>
              <p:ext uri="{D42A27DB-BD31-4B8C-83A1-F6EECF244321}">
                <p14:modId xmlns:p14="http://schemas.microsoft.com/office/powerpoint/2010/main" val="51055458"/>
              </p:ext>
            </p:extLst>
          </p:nvPr>
        </p:nvGraphicFramePr>
        <p:xfrm>
          <a:off x="1211263" y="1800225"/>
          <a:ext cx="9653587" cy="4427538"/>
        </p:xfrm>
        <a:graphic>
          <a:graphicData uri="http://schemas.openxmlformats.org/presentationml/2006/ole">
            <mc:AlternateContent xmlns:mc="http://schemas.openxmlformats.org/markup-compatibility/2006">
              <mc:Choice xmlns:v="urn:schemas-microsoft-com:vml" Requires="v">
                <p:oleObj name="Worksheet" r:id="rId2" imgW="6008479" imgH="2754521" progId="Excel.Sheet.12">
                  <p:embed/>
                </p:oleObj>
              </mc:Choice>
              <mc:Fallback>
                <p:oleObj name="Worksheet" r:id="rId2" imgW="6008479" imgH="2754521" progId="Excel.Sheet.12">
                  <p:embed/>
                  <p:pic>
                    <p:nvPicPr>
                      <p:cNvPr id="0" name=""/>
                      <p:cNvPicPr/>
                      <p:nvPr/>
                    </p:nvPicPr>
                    <p:blipFill>
                      <a:blip r:embed="rId3"/>
                      <a:stretch>
                        <a:fillRect/>
                      </a:stretch>
                    </p:blipFill>
                    <p:spPr>
                      <a:xfrm>
                        <a:off x="1211263" y="1800225"/>
                        <a:ext cx="9653587" cy="4427538"/>
                      </a:xfrm>
                      <a:prstGeom prst="rect">
                        <a:avLst/>
                      </a:prstGeom>
                    </p:spPr>
                  </p:pic>
                </p:oleObj>
              </mc:Fallback>
            </mc:AlternateContent>
          </a:graphicData>
        </a:graphic>
      </p:graphicFrame>
      <p:sp>
        <p:nvSpPr>
          <p:cNvPr id="3" name="Oval 2">
            <a:extLst>
              <a:ext uri="{FF2B5EF4-FFF2-40B4-BE49-F238E27FC236}">
                <a16:creationId xmlns:a16="http://schemas.microsoft.com/office/drawing/2014/main" id="{6E9F92B8-D4DD-80FD-3CC2-EF17CF01BD1E}"/>
              </a:ext>
            </a:extLst>
          </p:cNvPr>
          <p:cNvSpPr/>
          <p:nvPr/>
        </p:nvSpPr>
        <p:spPr>
          <a:xfrm>
            <a:off x="11725102" y="0"/>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831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C84B1CA2-6EB1-10E9-B1D5-7F77A276316C}"/>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369F1475-4E98-E08F-DF8E-7B314F61DD0F}"/>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Limitations and Justifications</a:t>
            </a:r>
            <a:endParaRPr sz="3900" dirty="0"/>
          </a:p>
        </p:txBody>
      </p:sp>
      <p:sp>
        <p:nvSpPr>
          <p:cNvPr id="126" name="Google Shape;126;g227a5b56a84_0_7">
            <a:extLst>
              <a:ext uri="{FF2B5EF4-FFF2-40B4-BE49-F238E27FC236}">
                <a16:creationId xmlns:a16="http://schemas.microsoft.com/office/drawing/2014/main" id="{AA1D7290-A2C1-4727-626F-B652F54AD601}"/>
              </a:ext>
            </a:extLst>
          </p:cNvPr>
          <p:cNvSpPr txBox="1">
            <a:spLocks noGrp="1"/>
          </p:cNvSpPr>
          <p:nvPr>
            <p:ph type="body" idx="1"/>
          </p:nvPr>
        </p:nvSpPr>
        <p:spPr>
          <a:xfrm>
            <a:off x="181900" y="1825624"/>
            <a:ext cx="11591000" cy="4636136"/>
          </a:xfrm>
          <a:prstGeom prst="rect">
            <a:avLst/>
          </a:prstGeom>
          <a:noFill/>
          <a:ln>
            <a:noFill/>
          </a:ln>
        </p:spPr>
        <p:txBody>
          <a:bodyPr spcFirstLastPara="1" wrap="square" lIns="91425" tIns="45700" rIns="91425" bIns="45700" anchor="t" anchorCtr="0">
            <a:normAutofit fontScale="85000" lnSpcReduction="10000"/>
          </a:bodyPr>
          <a:lstStyle/>
          <a:p>
            <a:pPr marL="457200" lvl="0" indent="-361950" algn="l" rtl="0">
              <a:lnSpc>
                <a:spcPct val="100000"/>
              </a:lnSpc>
              <a:spcBef>
                <a:spcPts val="0"/>
              </a:spcBef>
              <a:spcAft>
                <a:spcPts val="1200"/>
              </a:spcAft>
              <a:buSzPts val="2100"/>
              <a:buChar char="●"/>
            </a:pPr>
            <a:r>
              <a:rPr lang="en-US" dirty="0">
                <a:solidFill>
                  <a:schemeClr val="tx1"/>
                </a:solidFill>
              </a:rPr>
              <a:t>BEND Doctrine</a:t>
            </a:r>
          </a:p>
          <a:p>
            <a:pPr lvl="1" indent="-361950">
              <a:lnSpc>
                <a:spcPct val="100000"/>
              </a:lnSpc>
              <a:spcBef>
                <a:spcPts val="0"/>
              </a:spcBef>
              <a:spcAft>
                <a:spcPts val="1200"/>
              </a:spcAft>
              <a:buSzPts val="2100"/>
              <a:buChar char="●"/>
            </a:pPr>
            <a:r>
              <a:rPr lang="en-US" dirty="0">
                <a:solidFill>
                  <a:schemeClr val="tx1"/>
                </a:solidFill>
              </a:rPr>
              <a:t>US Information Operations doctrine is evolving and changing rapidly</a:t>
            </a:r>
          </a:p>
          <a:p>
            <a:pPr lvl="1" indent="-361950">
              <a:lnSpc>
                <a:spcPct val="100000"/>
              </a:lnSpc>
              <a:spcBef>
                <a:spcPts val="0"/>
              </a:spcBef>
              <a:spcAft>
                <a:spcPts val="1200"/>
              </a:spcAft>
              <a:buSzPts val="2100"/>
              <a:buChar char="●"/>
            </a:pPr>
            <a:r>
              <a:rPr lang="en-US" dirty="0">
                <a:solidFill>
                  <a:schemeClr val="tx1"/>
                </a:solidFill>
              </a:rPr>
              <a:t>Information Operations remains a complex issue with authority and titling problems </a:t>
            </a:r>
          </a:p>
          <a:p>
            <a:pPr marL="457200" lvl="0" indent="-361950" algn="l" rtl="0">
              <a:lnSpc>
                <a:spcPct val="100000"/>
              </a:lnSpc>
              <a:spcBef>
                <a:spcPts val="0"/>
              </a:spcBef>
              <a:spcAft>
                <a:spcPts val="1200"/>
              </a:spcAft>
              <a:buSzPts val="2100"/>
              <a:buChar char="●"/>
            </a:pPr>
            <a:r>
              <a:rPr lang="en-US" dirty="0">
                <a:solidFill>
                  <a:schemeClr val="tx1"/>
                </a:solidFill>
              </a:rPr>
              <a:t>BEND Framework Improvements</a:t>
            </a:r>
          </a:p>
          <a:p>
            <a:pPr lvl="1" indent="-361950">
              <a:lnSpc>
                <a:spcPct val="100000"/>
              </a:lnSpc>
              <a:spcBef>
                <a:spcPts val="0"/>
              </a:spcBef>
              <a:spcAft>
                <a:spcPts val="1200"/>
              </a:spcAft>
              <a:buSzPts val="2100"/>
              <a:buChar char="●"/>
            </a:pPr>
            <a:r>
              <a:rPr lang="en-US" dirty="0">
                <a:solidFill>
                  <a:schemeClr val="tx1"/>
                </a:solidFill>
              </a:rPr>
              <a:t>Methods for measuring BEND maneuvers above baseline are required – residual statistics will be more important than net maneuver counts</a:t>
            </a:r>
          </a:p>
          <a:p>
            <a:pPr lvl="1" indent="-361950">
              <a:lnSpc>
                <a:spcPct val="100000"/>
              </a:lnSpc>
              <a:spcBef>
                <a:spcPts val="0"/>
              </a:spcBef>
              <a:spcAft>
                <a:spcPts val="1200"/>
              </a:spcAft>
              <a:buSzPts val="2100"/>
              <a:buChar char="●"/>
            </a:pPr>
            <a:r>
              <a:rPr lang="en-US" dirty="0">
                <a:solidFill>
                  <a:schemeClr val="tx1"/>
                </a:solidFill>
              </a:rPr>
              <a:t>There is currently no way to directly associate observed BEND effects with any single message BEND maneuver</a:t>
            </a:r>
          </a:p>
          <a:p>
            <a:pPr marL="457200" lvl="0" indent="-361950" algn="l" rtl="0">
              <a:lnSpc>
                <a:spcPct val="100000"/>
              </a:lnSpc>
              <a:spcBef>
                <a:spcPts val="0"/>
              </a:spcBef>
              <a:spcAft>
                <a:spcPts val="1200"/>
              </a:spcAft>
              <a:buSzPts val="2100"/>
              <a:buChar char="●"/>
            </a:pPr>
            <a:r>
              <a:rPr lang="en-US" dirty="0">
                <a:solidFill>
                  <a:schemeClr val="tx1"/>
                </a:solidFill>
              </a:rPr>
              <a:t>BEND Scenario Development</a:t>
            </a:r>
          </a:p>
          <a:p>
            <a:pPr lvl="1" indent="-361950">
              <a:lnSpc>
                <a:spcPct val="100000"/>
              </a:lnSpc>
              <a:spcBef>
                <a:spcPts val="0"/>
              </a:spcBef>
              <a:spcAft>
                <a:spcPts val="1200"/>
              </a:spcAft>
              <a:buSzPts val="2100"/>
              <a:buChar char="●"/>
            </a:pPr>
            <a:r>
              <a:rPr lang="en-US" dirty="0">
                <a:solidFill>
                  <a:schemeClr val="tx1"/>
                </a:solidFill>
              </a:rPr>
              <a:t>Without an overarching simulation, training scenario data will be static; however, AESOP could be used to alter the scenario based upon training audience decisions and the templates could then drive additional synthetic data to get after a highly incremented simulation</a:t>
            </a:r>
          </a:p>
          <a:p>
            <a:pPr lvl="1" indent="-361950">
              <a:lnSpc>
                <a:spcPct val="100000"/>
              </a:lnSpc>
              <a:spcBef>
                <a:spcPts val="0"/>
              </a:spcBef>
              <a:spcAft>
                <a:spcPts val="1200"/>
              </a:spcAft>
              <a:buSzPts val="2100"/>
              <a:buChar char="●"/>
            </a:pPr>
            <a:r>
              <a:rPr lang="en-US" dirty="0">
                <a:solidFill>
                  <a:schemeClr val="tx1"/>
                </a:solidFill>
              </a:rPr>
              <a:t>Training data should always be a snapshot of the full picture as most social media APIs do not allow for decisively pulling all data possible</a:t>
            </a:r>
          </a:p>
          <a:p>
            <a:pPr lvl="1" indent="-361950">
              <a:lnSpc>
                <a:spcPct val="100000"/>
              </a:lnSpc>
              <a:spcBef>
                <a:spcPts val="0"/>
              </a:spcBef>
              <a:spcAft>
                <a:spcPts val="1200"/>
              </a:spcAft>
              <a:buSzPts val="2100"/>
              <a:buChar char="●"/>
            </a:pPr>
            <a:endParaRPr lang="en-US" sz="1400" dirty="0">
              <a:solidFill>
                <a:schemeClr val="tx1"/>
              </a:solidFill>
            </a:endParaRPr>
          </a:p>
          <a:p>
            <a:pPr marL="457200" lvl="0" indent="-361950" algn="l" rtl="0">
              <a:lnSpc>
                <a:spcPct val="150000"/>
              </a:lnSpc>
              <a:spcBef>
                <a:spcPts val="0"/>
              </a:spcBef>
              <a:spcAft>
                <a:spcPts val="0"/>
              </a:spcAft>
              <a:buSzPts val="2100"/>
              <a:buChar char="●"/>
            </a:pPr>
            <a:endParaRPr lang="en-US" dirty="0">
              <a:solidFill>
                <a:schemeClr val="tx1"/>
              </a:solidFill>
            </a:endParaRPr>
          </a:p>
        </p:txBody>
      </p:sp>
      <p:sp>
        <p:nvSpPr>
          <p:cNvPr id="127" name="Google Shape;127;g227a5b56a84_0_7">
            <a:extLst>
              <a:ext uri="{FF2B5EF4-FFF2-40B4-BE49-F238E27FC236}">
                <a16:creationId xmlns:a16="http://schemas.microsoft.com/office/drawing/2014/main" id="{C42875E4-04E1-9A66-0122-78E1769306D7}"/>
              </a:ext>
            </a:extLst>
          </p:cNvPr>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37</a:t>
            </a:fld>
            <a:endParaRPr/>
          </a:p>
        </p:txBody>
      </p:sp>
      <p:sp>
        <p:nvSpPr>
          <p:cNvPr id="128" name="Google Shape;128;g227a5b56a84_0_7">
            <a:extLst>
              <a:ext uri="{FF2B5EF4-FFF2-40B4-BE49-F238E27FC236}">
                <a16:creationId xmlns:a16="http://schemas.microsoft.com/office/drawing/2014/main" id="{CAC5E0EE-D500-CF17-4CBE-86481B636F2F}"/>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sp>
        <p:nvSpPr>
          <p:cNvPr id="2" name="Oval 1">
            <a:extLst>
              <a:ext uri="{FF2B5EF4-FFF2-40B4-BE49-F238E27FC236}">
                <a16:creationId xmlns:a16="http://schemas.microsoft.com/office/drawing/2014/main" id="{E1821DAE-C598-ACCE-5247-8E57D175B923}"/>
              </a:ext>
            </a:extLst>
          </p:cNvPr>
          <p:cNvSpPr/>
          <p:nvPr/>
        </p:nvSpPr>
        <p:spPr>
          <a:xfrm>
            <a:off x="11725102" y="0"/>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480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6099440C-E6DE-B7E7-D4B9-19E623A84EF7}"/>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97ADAF67-519E-9FFE-F278-F3A243E6E8DA}"/>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Conclusion</a:t>
            </a:r>
            <a:endParaRPr sz="3900" dirty="0"/>
          </a:p>
        </p:txBody>
      </p:sp>
      <p:sp>
        <p:nvSpPr>
          <p:cNvPr id="126" name="Google Shape;126;g227a5b56a84_0_7">
            <a:extLst>
              <a:ext uri="{FF2B5EF4-FFF2-40B4-BE49-F238E27FC236}">
                <a16:creationId xmlns:a16="http://schemas.microsoft.com/office/drawing/2014/main" id="{41E91DF4-5B14-7146-157F-1EC0F5251C9C}"/>
              </a:ext>
            </a:extLst>
          </p:cNvPr>
          <p:cNvSpPr txBox="1">
            <a:spLocks noGrp="1"/>
          </p:cNvSpPr>
          <p:nvPr>
            <p:ph type="body" idx="1"/>
          </p:nvPr>
        </p:nvSpPr>
        <p:spPr>
          <a:xfrm>
            <a:off x="751358" y="1793774"/>
            <a:ext cx="9833569" cy="4562576"/>
          </a:xfrm>
          <a:prstGeom prst="rect">
            <a:avLst/>
          </a:prstGeom>
          <a:noFill/>
          <a:ln>
            <a:noFill/>
          </a:ln>
        </p:spPr>
        <p:txBody>
          <a:bodyPr spcFirstLastPara="1" wrap="square" lIns="91425" tIns="45700" rIns="91425" bIns="45700" anchor="t" anchorCtr="0">
            <a:normAutofit lnSpcReduction="10000"/>
          </a:bodyPr>
          <a:lstStyle/>
          <a:p>
            <a:pPr marL="457200" lvl="0" indent="-361950" algn="l" rtl="0">
              <a:lnSpc>
                <a:spcPct val="100000"/>
              </a:lnSpc>
              <a:spcBef>
                <a:spcPts val="0"/>
              </a:spcBef>
              <a:spcAft>
                <a:spcPts val="1200"/>
              </a:spcAft>
              <a:buSzPts val="2100"/>
              <a:buChar char="●"/>
            </a:pPr>
            <a:r>
              <a:rPr lang="en-US" sz="2800" dirty="0"/>
              <a:t>Methodological contributions</a:t>
            </a:r>
          </a:p>
          <a:p>
            <a:pPr lvl="1" indent="-361950">
              <a:lnSpc>
                <a:spcPct val="100000"/>
              </a:lnSpc>
              <a:spcBef>
                <a:spcPts val="0"/>
              </a:spcBef>
              <a:spcAft>
                <a:spcPts val="1200"/>
              </a:spcAft>
              <a:buSzPts val="2100"/>
              <a:buChar char="●"/>
            </a:pPr>
            <a:r>
              <a:rPr lang="en-US" sz="2200" dirty="0"/>
              <a:t>BEND effects-based detection, which in conjunction with CUE+ allows for a more comprehensive detection mechanism</a:t>
            </a:r>
          </a:p>
          <a:p>
            <a:pPr lvl="1" indent="-361950">
              <a:lnSpc>
                <a:spcPct val="100000"/>
              </a:lnSpc>
              <a:spcBef>
                <a:spcPts val="0"/>
              </a:spcBef>
              <a:spcAft>
                <a:spcPts val="1200"/>
              </a:spcAft>
              <a:buSzPts val="2100"/>
              <a:buChar char="●"/>
            </a:pPr>
            <a:r>
              <a:rPr lang="en-US" sz="2200" dirty="0"/>
              <a:t>Scenario extraction process for leveraging existing corpora</a:t>
            </a:r>
          </a:p>
          <a:p>
            <a:pPr indent="-361950">
              <a:lnSpc>
                <a:spcPct val="100000"/>
              </a:lnSpc>
              <a:spcBef>
                <a:spcPts val="0"/>
              </a:spcBef>
              <a:spcAft>
                <a:spcPts val="1200"/>
              </a:spcAft>
              <a:buSzPts val="2100"/>
              <a:buChar char="●"/>
            </a:pPr>
            <a:r>
              <a:rPr lang="en-US" sz="2800" dirty="0"/>
              <a:t>Application contributions</a:t>
            </a:r>
          </a:p>
          <a:p>
            <a:pPr lvl="1" indent="-361950">
              <a:lnSpc>
                <a:spcPct val="100000"/>
              </a:lnSpc>
              <a:spcBef>
                <a:spcPts val="0"/>
              </a:spcBef>
              <a:spcAft>
                <a:spcPts val="1200"/>
              </a:spcAft>
              <a:buSzPts val="2100"/>
              <a:buChar char="●"/>
            </a:pPr>
            <a:r>
              <a:rPr lang="en-US" sz="2200" dirty="0"/>
              <a:t>US Joint Doctrine/BEND Framework Synthesis</a:t>
            </a:r>
          </a:p>
          <a:p>
            <a:pPr lvl="1" indent="-361950">
              <a:lnSpc>
                <a:spcPct val="100000"/>
              </a:lnSpc>
              <a:spcBef>
                <a:spcPts val="0"/>
              </a:spcBef>
              <a:spcAft>
                <a:spcPts val="1200"/>
              </a:spcAft>
              <a:buSzPts val="2100"/>
              <a:buChar char="●"/>
            </a:pPr>
            <a:r>
              <a:rPr lang="en-US" sz="2200" dirty="0"/>
              <a:t>AI-enabled scenario development from existing exercise material or corpora</a:t>
            </a:r>
          </a:p>
          <a:p>
            <a:pPr lvl="1" indent="-361950">
              <a:lnSpc>
                <a:spcPct val="100000"/>
              </a:lnSpc>
              <a:spcBef>
                <a:spcPts val="0"/>
              </a:spcBef>
              <a:spcAft>
                <a:spcPts val="1200"/>
              </a:spcAft>
              <a:buSzPts val="2100"/>
              <a:buChar char="●"/>
            </a:pPr>
            <a:r>
              <a:rPr lang="en-US" sz="2200" dirty="0"/>
              <a:t>AI-enabled Twitter/X, Facebook, and Telegram social media generation for exercise training based on synthetic templates</a:t>
            </a:r>
          </a:p>
          <a:p>
            <a:pPr lvl="1" indent="-361950">
              <a:lnSpc>
                <a:spcPct val="100000"/>
              </a:lnSpc>
              <a:spcBef>
                <a:spcPts val="0"/>
              </a:spcBef>
              <a:spcAft>
                <a:spcPts val="1200"/>
              </a:spcAft>
              <a:buSzPts val="2100"/>
              <a:buChar char="●"/>
            </a:pPr>
            <a:endParaRPr lang="en-US" sz="1400" dirty="0"/>
          </a:p>
          <a:p>
            <a:pPr marL="457200" lvl="0" indent="-361950" algn="l" rtl="0">
              <a:lnSpc>
                <a:spcPct val="150000"/>
              </a:lnSpc>
              <a:spcBef>
                <a:spcPts val="0"/>
              </a:spcBef>
              <a:spcAft>
                <a:spcPts val="0"/>
              </a:spcAft>
              <a:buSzPts val="2100"/>
              <a:buChar char="●"/>
            </a:pPr>
            <a:endParaRPr lang="en-US" dirty="0"/>
          </a:p>
        </p:txBody>
      </p:sp>
      <p:sp>
        <p:nvSpPr>
          <p:cNvPr id="127" name="Google Shape;127;g227a5b56a84_0_7">
            <a:extLst>
              <a:ext uri="{FF2B5EF4-FFF2-40B4-BE49-F238E27FC236}">
                <a16:creationId xmlns:a16="http://schemas.microsoft.com/office/drawing/2014/main" id="{2CAF9AF8-A5DA-0CAF-E555-087247BF9E00}"/>
              </a:ext>
            </a:extLst>
          </p:cNvPr>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38</a:t>
            </a:fld>
            <a:endParaRPr/>
          </a:p>
        </p:txBody>
      </p:sp>
      <p:sp>
        <p:nvSpPr>
          <p:cNvPr id="128" name="Google Shape;128;g227a5b56a84_0_7">
            <a:extLst>
              <a:ext uri="{FF2B5EF4-FFF2-40B4-BE49-F238E27FC236}">
                <a16:creationId xmlns:a16="http://schemas.microsoft.com/office/drawing/2014/main" id="{A65689B0-E9A9-DAE9-5A73-1E3FA1BE2106}"/>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sp>
        <p:nvSpPr>
          <p:cNvPr id="2" name="Oval 1">
            <a:extLst>
              <a:ext uri="{FF2B5EF4-FFF2-40B4-BE49-F238E27FC236}">
                <a16:creationId xmlns:a16="http://schemas.microsoft.com/office/drawing/2014/main" id="{5AA9EF4C-6CDA-3EB8-C762-278E57AE1670}"/>
              </a:ext>
            </a:extLst>
          </p:cNvPr>
          <p:cNvSpPr/>
          <p:nvPr/>
        </p:nvSpPr>
        <p:spPr>
          <a:xfrm>
            <a:off x="11725102" y="0"/>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009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48882-84E7-D74B-2861-38B4EEA64B2F}"/>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D9160FFB-FFBC-24FC-2DF9-5C08F4EAD4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spTree>
    <p:extLst>
      <p:ext uri="{BB962C8B-B14F-4D97-AF65-F5344CB8AC3E}">
        <p14:creationId xmlns:p14="http://schemas.microsoft.com/office/powerpoint/2010/main" val="527643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DFDE89E5-EA83-AC24-2877-F2F12A8CEDB3}"/>
            </a:ext>
          </a:extLst>
        </p:cNvPr>
        <p:cNvGrpSpPr/>
        <p:nvPr/>
      </p:nvGrpSpPr>
      <p:grpSpPr>
        <a:xfrm>
          <a:off x="0" y="0"/>
          <a:ext cx="0" cy="0"/>
          <a:chOff x="0" y="0"/>
          <a:chExt cx="0" cy="0"/>
        </a:xfrm>
      </p:grpSpPr>
      <p:sp>
        <p:nvSpPr>
          <p:cNvPr id="125" name="Google Shape;125;g227a5b56a84_0_7">
            <a:extLst>
              <a:ext uri="{FF2B5EF4-FFF2-40B4-BE49-F238E27FC236}">
                <a16:creationId xmlns:a16="http://schemas.microsoft.com/office/drawing/2014/main" id="{72EF1B14-E3C5-8889-2B0E-4CFE8A49F58F}"/>
              </a:ext>
            </a:extLst>
          </p:cNvPr>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Social-Cyber Security</a:t>
            </a:r>
            <a:endParaRPr sz="3900" dirty="0"/>
          </a:p>
        </p:txBody>
      </p:sp>
      <p:sp>
        <p:nvSpPr>
          <p:cNvPr id="127" name="Google Shape;127;g227a5b56a84_0_7">
            <a:extLst>
              <a:ext uri="{FF2B5EF4-FFF2-40B4-BE49-F238E27FC236}">
                <a16:creationId xmlns:a16="http://schemas.microsoft.com/office/drawing/2014/main" id="{FE882F8E-83E5-19E2-F72D-2DA2A9D12860}"/>
              </a:ext>
            </a:extLst>
          </p:cNvPr>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4</a:t>
            </a:fld>
            <a:endParaRPr dirty="0"/>
          </a:p>
        </p:txBody>
      </p:sp>
      <p:sp>
        <p:nvSpPr>
          <p:cNvPr id="128" name="Google Shape;128;g227a5b56a84_0_7">
            <a:extLst>
              <a:ext uri="{FF2B5EF4-FFF2-40B4-BE49-F238E27FC236}">
                <a16:creationId xmlns:a16="http://schemas.microsoft.com/office/drawing/2014/main" id="{3FCF3EF9-071C-6E4D-0672-531571021BC7}"/>
              </a:ext>
            </a:extLst>
          </p:cNvPr>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sp>
        <p:nvSpPr>
          <p:cNvPr id="7" name="Google Shape;126;g227a5b56a84_0_7">
            <a:extLst>
              <a:ext uri="{FF2B5EF4-FFF2-40B4-BE49-F238E27FC236}">
                <a16:creationId xmlns:a16="http://schemas.microsoft.com/office/drawing/2014/main" id="{9B0B3848-5393-3D8B-5CBE-6FD20EEEAF53}"/>
              </a:ext>
            </a:extLst>
          </p:cNvPr>
          <p:cNvSpPr txBox="1">
            <a:spLocks/>
          </p:cNvSpPr>
          <p:nvPr/>
        </p:nvSpPr>
        <p:spPr>
          <a:xfrm>
            <a:off x="838200" y="1962661"/>
            <a:ext cx="11437620" cy="43512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275687"/>
              </a:buClr>
              <a:buSzPts val="1800"/>
              <a:buFont typeface="Noto Sans Symbols"/>
              <a:buChar char="❑"/>
              <a:defRPr sz="2400" b="0" i="0" u="none" strike="noStrike" cap="none">
                <a:solidFill>
                  <a:schemeClr val="dk1"/>
                </a:solidFill>
                <a:latin typeface="Cambria"/>
                <a:ea typeface="Cambria"/>
                <a:cs typeface="Cambria"/>
                <a:sym typeface="Cambria"/>
              </a:defRPr>
            </a:lvl1pPr>
            <a:lvl2pPr marL="914400" marR="0" lvl="1" indent="-342900" algn="l" rtl="0">
              <a:lnSpc>
                <a:spcPct val="90000"/>
              </a:lnSpc>
              <a:spcBef>
                <a:spcPts val="500"/>
              </a:spcBef>
              <a:spcAft>
                <a:spcPts val="0"/>
              </a:spcAft>
              <a:buClr>
                <a:srgbClr val="275687"/>
              </a:buClr>
              <a:buSzPts val="1800"/>
              <a:buFont typeface="Noto Sans Symbols"/>
              <a:buChar char="❑"/>
              <a:defRPr sz="2000" b="0" i="0" u="none" strike="noStrike" cap="none">
                <a:solidFill>
                  <a:schemeClr val="dk1"/>
                </a:solidFill>
                <a:latin typeface="Cambria"/>
                <a:ea typeface="Cambria"/>
                <a:cs typeface="Cambria"/>
                <a:sym typeface="Cambria"/>
              </a:defRPr>
            </a:lvl2pPr>
            <a:lvl3pPr marL="1371600" marR="0" lvl="2" indent="-342900" algn="l" rtl="0">
              <a:lnSpc>
                <a:spcPct val="90000"/>
              </a:lnSpc>
              <a:spcBef>
                <a:spcPts val="500"/>
              </a:spcBef>
              <a:spcAft>
                <a:spcPts val="0"/>
              </a:spcAft>
              <a:buClr>
                <a:srgbClr val="275687"/>
              </a:buClr>
              <a:buSzPts val="1800"/>
              <a:buFont typeface="Noto Sans Symbols"/>
              <a:buChar char="❑"/>
              <a:defRPr sz="1800" b="0" i="0" u="none" strike="noStrike" cap="none">
                <a:solidFill>
                  <a:schemeClr val="dk1"/>
                </a:solidFill>
                <a:latin typeface="Cambria"/>
                <a:ea typeface="Cambria"/>
                <a:cs typeface="Cambria"/>
                <a:sym typeface="Cambria"/>
              </a:defRPr>
            </a:lvl3pPr>
            <a:lvl4pPr marL="1828800" marR="0" lvl="3" indent="-342900" algn="l" rtl="0">
              <a:lnSpc>
                <a:spcPct val="90000"/>
              </a:lnSpc>
              <a:spcBef>
                <a:spcPts val="500"/>
              </a:spcBef>
              <a:spcAft>
                <a:spcPts val="0"/>
              </a:spcAft>
              <a:buClr>
                <a:srgbClr val="275687"/>
              </a:buClr>
              <a:buSzPts val="1800"/>
              <a:buFont typeface="Noto Sans Symbols"/>
              <a:buChar char="❑"/>
              <a:defRPr sz="1800" b="0" i="0" u="none" strike="noStrike" cap="none">
                <a:solidFill>
                  <a:schemeClr val="dk1"/>
                </a:solidFill>
                <a:latin typeface="Cambria"/>
                <a:ea typeface="Cambria"/>
                <a:cs typeface="Cambria"/>
                <a:sym typeface="Cambria"/>
              </a:defRPr>
            </a:lvl4pPr>
            <a:lvl5pPr marL="2286000" marR="0" lvl="4" indent="-342900" algn="l" rtl="0">
              <a:lnSpc>
                <a:spcPct val="90000"/>
              </a:lnSpc>
              <a:spcBef>
                <a:spcPts val="500"/>
              </a:spcBef>
              <a:spcAft>
                <a:spcPts val="0"/>
              </a:spcAft>
              <a:buClr>
                <a:srgbClr val="275687"/>
              </a:buClr>
              <a:buSzPts val="1800"/>
              <a:buFont typeface="Noto Sans Symbols"/>
              <a:buChar char="❑"/>
              <a:defRPr sz="18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361950">
              <a:lnSpc>
                <a:spcPct val="100000"/>
              </a:lnSpc>
              <a:spcBef>
                <a:spcPts val="0"/>
              </a:spcBef>
              <a:spcAft>
                <a:spcPts val="1200"/>
              </a:spcAft>
              <a:buSzPts val="2100"/>
              <a:buFont typeface="Noto Sans Symbols"/>
              <a:buChar char="●"/>
            </a:pPr>
            <a:r>
              <a:rPr lang="en-US" dirty="0"/>
              <a:t>BEND provides a framework for describing information space maneuvers</a:t>
            </a:r>
          </a:p>
          <a:p>
            <a:pPr indent="-361950">
              <a:lnSpc>
                <a:spcPct val="100000"/>
              </a:lnSpc>
              <a:spcBef>
                <a:spcPts val="0"/>
              </a:spcBef>
              <a:spcAft>
                <a:spcPts val="1200"/>
              </a:spcAft>
              <a:buSzPts val="2100"/>
              <a:buFont typeface="Noto Sans Symbols"/>
              <a:buChar char="●"/>
            </a:pPr>
            <a:r>
              <a:rPr lang="en-US" dirty="0"/>
              <a:t>BEND allows us to frame:</a:t>
            </a:r>
          </a:p>
          <a:p>
            <a:pPr lvl="1" indent="-361950">
              <a:lnSpc>
                <a:spcPct val="100000"/>
              </a:lnSpc>
              <a:spcBef>
                <a:spcPts val="0"/>
              </a:spcBef>
              <a:spcAft>
                <a:spcPts val="1200"/>
              </a:spcAft>
              <a:buSzPts val="2100"/>
              <a:buFont typeface="Noto Sans Symbols"/>
              <a:buChar char="●"/>
            </a:pPr>
            <a:r>
              <a:rPr lang="en-US" dirty="0"/>
              <a:t>(Source) Who</a:t>
            </a:r>
          </a:p>
          <a:p>
            <a:pPr lvl="1" indent="-361950">
              <a:lnSpc>
                <a:spcPct val="100000"/>
              </a:lnSpc>
              <a:spcBef>
                <a:spcPts val="0"/>
              </a:spcBef>
              <a:spcAft>
                <a:spcPts val="1200"/>
              </a:spcAft>
              <a:buSzPts val="2100"/>
              <a:buFont typeface="Noto Sans Symbols"/>
              <a:buChar char="●"/>
            </a:pPr>
            <a:r>
              <a:rPr lang="en-US" dirty="0"/>
              <a:t>(Payload) Maneuver</a:t>
            </a:r>
          </a:p>
          <a:p>
            <a:pPr lvl="1" indent="-361950">
              <a:lnSpc>
                <a:spcPct val="100000"/>
              </a:lnSpc>
              <a:spcBef>
                <a:spcPts val="0"/>
              </a:spcBef>
              <a:spcAft>
                <a:spcPts val="1200"/>
              </a:spcAft>
              <a:buSzPts val="2100"/>
              <a:buFont typeface="Noto Sans Symbols"/>
              <a:buChar char="●"/>
            </a:pPr>
            <a:r>
              <a:rPr lang="en-US" dirty="0"/>
              <a:t>(Target) On Whom</a:t>
            </a:r>
          </a:p>
          <a:p>
            <a:pPr lvl="1" indent="-361950">
              <a:lnSpc>
                <a:spcPct val="100000"/>
              </a:lnSpc>
              <a:spcBef>
                <a:spcPts val="0"/>
              </a:spcBef>
              <a:spcAft>
                <a:spcPts val="1200"/>
              </a:spcAft>
              <a:buSzPts val="2100"/>
              <a:buFont typeface="Noto Sans Symbols"/>
              <a:buChar char="●"/>
            </a:pPr>
            <a:r>
              <a:rPr lang="en-US" dirty="0"/>
              <a:t>(Effect) Impact</a:t>
            </a:r>
          </a:p>
          <a:p>
            <a:pPr indent="-361950">
              <a:lnSpc>
                <a:spcPct val="150000"/>
              </a:lnSpc>
              <a:spcBef>
                <a:spcPts val="0"/>
              </a:spcBef>
              <a:buSzPts val="2100"/>
              <a:buFont typeface="Noto Sans Symbols"/>
              <a:buChar char="●"/>
            </a:pPr>
            <a:endParaRPr lang="en-US" dirty="0"/>
          </a:p>
        </p:txBody>
      </p:sp>
      <p:pic>
        <p:nvPicPr>
          <p:cNvPr id="5" name="Picture 4">
            <a:extLst>
              <a:ext uri="{FF2B5EF4-FFF2-40B4-BE49-F238E27FC236}">
                <a16:creationId xmlns:a16="http://schemas.microsoft.com/office/drawing/2014/main" id="{E5EFEE05-D100-5AB9-BB6D-9BE7B5B8BA14}"/>
              </a:ext>
            </a:extLst>
          </p:cNvPr>
          <p:cNvPicPr>
            <a:picLocks noChangeAspect="1"/>
          </p:cNvPicPr>
          <p:nvPr/>
        </p:nvPicPr>
        <p:blipFill>
          <a:blip r:embed="rId3"/>
          <a:stretch>
            <a:fillRect/>
          </a:stretch>
        </p:blipFill>
        <p:spPr>
          <a:xfrm>
            <a:off x="6096000" y="2805273"/>
            <a:ext cx="4806265" cy="2498335"/>
          </a:xfrm>
          <a:prstGeom prst="rect">
            <a:avLst/>
          </a:prstGeom>
        </p:spPr>
      </p:pic>
      <p:sp>
        <p:nvSpPr>
          <p:cNvPr id="2" name="Oval 1">
            <a:extLst>
              <a:ext uri="{FF2B5EF4-FFF2-40B4-BE49-F238E27FC236}">
                <a16:creationId xmlns:a16="http://schemas.microsoft.com/office/drawing/2014/main" id="{66D22927-10F3-3FA9-5257-54BB6A18E994}"/>
              </a:ext>
            </a:extLst>
          </p:cNvPr>
          <p:cNvSpPr/>
          <p:nvPr/>
        </p:nvSpPr>
        <p:spPr>
          <a:xfrm>
            <a:off x="11725102" y="0"/>
            <a:ext cx="466898" cy="466898"/>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559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2D3E-F91E-553B-CBEB-1302460CECB7}"/>
              </a:ext>
            </a:extLst>
          </p:cNvPr>
          <p:cNvSpPr>
            <a:spLocks noGrp="1"/>
          </p:cNvSpPr>
          <p:nvPr>
            <p:ph type="title"/>
          </p:nvPr>
        </p:nvSpPr>
        <p:spPr/>
        <p:txBody>
          <a:bodyPr/>
          <a:lstStyle/>
          <a:p>
            <a:r>
              <a:rPr lang="en-US" dirty="0"/>
              <a:t>Funding and Disclaimer</a:t>
            </a:r>
          </a:p>
        </p:txBody>
      </p:sp>
      <p:sp>
        <p:nvSpPr>
          <p:cNvPr id="3" name="Text Placeholder 2">
            <a:extLst>
              <a:ext uri="{FF2B5EF4-FFF2-40B4-BE49-F238E27FC236}">
                <a16:creationId xmlns:a16="http://schemas.microsoft.com/office/drawing/2014/main" id="{72B3C55B-AB8E-0508-0E40-1A9BA5FE4916}"/>
              </a:ext>
            </a:extLst>
          </p:cNvPr>
          <p:cNvSpPr>
            <a:spLocks noGrp="1"/>
          </p:cNvSpPr>
          <p:nvPr>
            <p:ph type="body" idx="1"/>
          </p:nvPr>
        </p:nvSpPr>
        <p:spPr/>
        <p:txBody>
          <a:bodyPr>
            <a:normAutofit/>
          </a:bodyPr>
          <a:lstStyle/>
          <a:p>
            <a:r>
              <a:rPr lang="en-US" dirty="0"/>
              <a:t>The research for this thesis was supported in part by the Office of Naval Research (ONR) under grant N00014182106, the United States Army under grant W911NF20D0002, and the center for Informed Democracy and Social-cybersecurity (</a:t>
            </a:r>
            <a:r>
              <a:rPr lang="en-US" dirty="0" err="1"/>
              <a:t>IDeaS</a:t>
            </a:r>
            <a:r>
              <a:rPr lang="en-US" dirty="0"/>
              <a:t>). The views and conclusions are those of the authors and should not be interpreted as representing the official policies, either expressed or implied, of the ONR, the United States Army, or the US Government.</a:t>
            </a:r>
          </a:p>
          <a:p>
            <a:r>
              <a:rPr lang="en-US" sz="2400" dirty="0"/>
              <a:t>The appearance of U.S. Department of Defense (DoD) visual information does not imply or constitute DoD endorsement.</a:t>
            </a:r>
          </a:p>
          <a:p>
            <a:endParaRPr lang="en-US" sz="2400" dirty="0"/>
          </a:p>
          <a:p>
            <a:endParaRPr lang="en-US" dirty="0"/>
          </a:p>
          <a:p>
            <a:endParaRPr lang="en-US" dirty="0"/>
          </a:p>
        </p:txBody>
      </p:sp>
      <p:sp>
        <p:nvSpPr>
          <p:cNvPr id="4" name="Slide Number Placeholder 3">
            <a:extLst>
              <a:ext uri="{FF2B5EF4-FFF2-40B4-BE49-F238E27FC236}">
                <a16:creationId xmlns:a16="http://schemas.microsoft.com/office/drawing/2014/main" id="{44454935-0593-D0C1-1E97-1F45794084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spTree>
    <p:extLst>
      <p:ext uri="{BB962C8B-B14F-4D97-AF65-F5344CB8AC3E}">
        <p14:creationId xmlns:p14="http://schemas.microsoft.com/office/powerpoint/2010/main" val="2260037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227a5b56a84_0_7"/>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Major questions and motivation</a:t>
            </a:r>
            <a:endParaRPr sz="3900" dirty="0"/>
          </a:p>
        </p:txBody>
      </p:sp>
      <p:sp>
        <p:nvSpPr>
          <p:cNvPr id="127" name="Google Shape;127;g227a5b56a84_0_7"/>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5</a:t>
            </a:fld>
            <a:endParaRPr dirty="0"/>
          </a:p>
        </p:txBody>
      </p:sp>
      <p:sp>
        <p:nvSpPr>
          <p:cNvPr id="128" name="Google Shape;128;g227a5b56a84_0_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sp>
        <p:nvSpPr>
          <p:cNvPr id="2" name="Oval 1">
            <a:extLst>
              <a:ext uri="{FF2B5EF4-FFF2-40B4-BE49-F238E27FC236}">
                <a16:creationId xmlns:a16="http://schemas.microsoft.com/office/drawing/2014/main" id="{D76A8E2A-6BF5-C25B-047D-2FF335151A5E}"/>
              </a:ext>
            </a:extLst>
          </p:cNvPr>
          <p:cNvSpPr/>
          <p:nvPr/>
        </p:nvSpPr>
        <p:spPr>
          <a:xfrm>
            <a:off x="11725102" y="0"/>
            <a:ext cx="466898" cy="466898"/>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3">
            <a:extLst>
              <a:ext uri="{FF2B5EF4-FFF2-40B4-BE49-F238E27FC236}">
                <a16:creationId xmlns:a16="http://schemas.microsoft.com/office/drawing/2014/main" id="{42C00AA4-08D4-D57D-487C-F6D27F383546}"/>
              </a:ext>
            </a:extLst>
          </p:cNvPr>
          <p:cNvGraphicFramePr>
            <a:graphicFrameLocks noGrp="1"/>
          </p:cNvGraphicFramePr>
          <p:nvPr>
            <p:extLst>
              <p:ext uri="{D42A27DB-BD31-4B8C-83A1-F6EECF244321}">
                <p14:modId xmlns:p14="http://schemas.microsoft.com/office/powerpoint/2010/main" val="4153032684"/>
              </p:ext>
            </p:extLst>
          </p:nvPr>
        </p:nvGraphicFramePr>
        <p:xfrm>
          <a:off x="1036320" y="2462106"/>
          <a:ext cx="10119360" cy="2966720"/>
        </p:xfrm>
        <a:graphic>
          <a:graphicData uri="http://schemas.openxmlformats.org/drawingml/2006/table">
            <a:tbl>
              <a:tblPr firstRow="1" bandRow="1">
                <a:tableStyleId>{E74FED68-4D22-4517-8F86-7D58EAB5CC71}</a:tableStyleId>
              </a:tblPr>
              <a:tblGrid>
                <a:gridCol w="3982720">
                  <a:extLst>
                    <a:ext uri="{9D8B030D-6E8A-4147-A177-3AD203B41FA5}">
                      <a16:colId xmlns:a16="http://schemas.microsoft.com/office/drawing/2014/main" val="69740780"/>
                    </a:ext>
                  </a:extLst>
                </a:gridCol>
                <a:gridCol w="6136640">
                  <a:extLst>
                    <a:ext uri="{9D8B030D-6E8A-4147-A177-3AD203B41FA5}">
                      <a16:colId xmlns:a16="http://schemas.microsoft.com/office/drawing/2014/main" val="20275735"/>
                    </a:ext>
                  </a:extLst>
                </a:gridCol>
              </a:tblGrid>
              <a:tr h="370840">
                <a:tc>
                  <a:txBody>
                    <a:bodyPr/>
                    <a:lstStyle/>
                    <a:p>
                      <a:r>
                        <a:rPr lang="en-US" b="1" dirty="0">
                          <a:solidFill>
                            <a:schemeClr val="bg1"/>
                          </a:solidFill>
                        </a:rPr>
                        <a:t>BEND Improvements</a:t>
                      </a:r>
                    </a:p>
                  </a:txBody>
                  <a:tcPr anchor="ctr">
                    <a:solidFill>
                      <a:schemeClr val="tx1"/>
                    </a:solidFill>
                  </a:tcPr>
                </a:tc>
                <a:tc>
                  <a:txBody>
                    <a:bodyPr/>
                    <a:lstStyle/>
                    <a:p>
                      <a:endParaRPr lang="en-US" b="1" dirty="0">
                        <a:solidFill>
                          <a:schemeClr val="bg1"/>
                        </a:solidFill>
                      </a:endParaRPr>
                    </a:p>
                  </a:txBody>
                  <a:tcPr anchor="ctr">
                    <a:solidFill>
                      <a:schemeClr val="tx1"/>
                    </a:solidFill>
                  </a:tcPr>
                </a:tc>
                <a:extLst>
                  <a:ext uri="{0D108BD9-81ED-4DB2-BD59-A6C34878D82A}">
                    <a16:rowId xmlns:a16="http://schemas.microsoft.com/office/drawing/2014/main" val="1832256497"/>
                  </a:ext>
                </a:extLst>
              </a:tr>
              <a:tr h="370840">
                <a:tc>
                  <a:txBody>
                    <a:bodyPr/>
                    <a:lstStyle/>
                    <a:p>
                      <a:r>
                        <a:rPr lang="en-US" dirty="0"/>
                        <a:t>Study 1: BEND effects-based detection</a:t>
                      </a:r>
                    </a:p>
                  </a:txBody>
                  <a:tcPr anchor="ctr"/>
                </a:tc>
                <a:tc>
                  <a:txBody>
                    <a:bodyPr/>
                    <a:lstStyle/>
                    <a:p>
                      <a:r>
                        <a:rPr lang="en-US" dirty="0"/>
                        <a:t>Dynamic network analysis, online interaction, social media</a:t>
                      </a:r>
                    </a:p>
                  </a:txBody>
                  <a:tcPr anchor="ctr"/>
                </a:tc>
                <a:extLst>
                  <a:ext uri="{0D108BD9-81ED-4DB2-BD59-A6C34878D82A}">
                    <a16:rowId xmlns:a16="http://schemas.microsoft.com/office/drawing/2014/main" val="4128227228"/>
                  </a:ext>
                </a:extLst>
              </a:tr>
              <a:tr h="370840">
                <a:tc>
                  <a:txBody>
                    <a:bodyPr/>
                    <a:lstStyle/>
                    <a:p>
                      <a:r>
                        <a:rPr lang="en-US" dirty="0"/>
                        <a:t>Study 2: BEND Simulation</a:t>
                      </a:r>
                    </a:p>
                  </a:txBody>
                  <a:tcPr anchor="ctr"/>
                </a:tc>
                <a:tc>
                  <a:txBody>
                    <a:bodyPr/>
                    <a:lstStyle/>
                    <a:p>
                      <a:r>
                        <a:rPr lang="en-US" dirty="0"/>
                        <a:t>Agent-based modeling and simulation, maneuver and counter-maneuver</a:t>
                      </a:r>
                    </a:p>
                  </a:txBody>
                  <a:tcPr anchor="ctr"/>
                </a:tc>
                <a:extLst>
                  <a:ext uri="{0D108BD9-81ED-4DB2-BD59-A6C34878D82A}">
                    <a16:rowId xmlns:a16="http://schemas.microsoft.com/office/drawing/2014/main" val="3017416604"/>
                  </a:ext>
                </a:extLst>
              </a:tr>
              <a:tr h="370840">
                <a:tc>
                  <a:txBody>
                    <a:bodyPr/>
                    <a:lstStyle/>
                    <a:p>
                      <a:r>
                        <a:rPr lang="en-US" b="1" dirty="0">
                          <a:solidFill>
                            <a:schemeClr val="bg1"/>
                          </a:solidFill>
                        </a:rPr>
                        <a:t>BEND Training</a:t>
                      </a:r>
                    </a:p>
                  </a:txBody>
                  <a:tcPr anchor="ctr">
                    <a:solidFill>
                      <a:schemeClr val="tx1"/>
                    </a:solidFill>
                  </a:tcPr>
                </a:tc>
                <a:tc>
                  <a:txBody>
                    <a:bodyPr/>
                    <a:lstStyle/>
                    <a:p>
                      <a:endParaRPr lang="en-US" dirty="0">
                        <a:solidFill>
                          <a:schemeClr val="bg1"/>
                        </a:solidFill>
                      </a:endParaRPr>
                    </a:p>
                  </a:txBody>
                  <a:tcPr anchor="ctr">
                    <a:solidFill>
                      <a:schemeClr val="tx1"/>
                    </a:solidFill>
                  </a:tcPr>
                </a:tc>
                <a:extLst>
                  <a:ext uri="{0D108BD9-81ED-4DB2-BD59-A6C34878D82A}">
                    <a16:rowId xmlns:a16="http://schemas.microsoft.com/office/drawing/2014/main" val="361643630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Application 1: BEND Scenario Generation</a:t>
                      </a:r>
                    </a:p>
                  </a:txBody>
                  <a:tcPr anchor="ctr"/>
                </a:tc>
                <a:tc>
                  <a:txBody>
                    <a:bodyPr/>
                    <a:lstStyle/>
                    <a:p>
                      <a:r>
                        <a:rPr lang="en-US" dirty="0"/>
                        <a:t>Network analysis, social media, LLMs</a:t>
                      </a:r>
                    </a:p>
                  </a:txBody>
                  <a:tcPr anchor="ctr"/>
                </a:tc>
                <a:extLst>
                  <a:ext uri="{0D108BD9-81ED-4DB2-BD59-A6C34878D82A}">
                    <a16:rowId xmlns:a16="http://schemas.microsoft.com/office/drawing/2014/main" val="2369746686"/>
                  </a:ext>
                </a:extLst>
              </a:tr>
              <a:tr h="370840">
                <a:tc>
                  <a:txBody>
                    <a:bodyPr/>
                    <a:lstStyle/>
                    <a:p>
                      <a:r>
                        <a:rPr lang="en-US" dirty="0"/>
                        <a:t>Application 2: BEND Social Media Generation</a:t>
                      </a:r>
                    </a:p>
                  </a:txBody>
                  <a:tcPr anchor="ctr"/>
                </a:tc>
                <a:tc>
                  <a:txBody>
                    <a:bodyPr/>
                    <a:lstStyle/>
                    <a:p>
                      <a:r>
                        <a:rPr lang="en-US" dirty="0"/>
                        <a:t>LLMs, modeling and simulation, online interactions, social media</a:t>
                      </a:r>
                    </a:p>
                  </a:txBody>
                  <a:tcPr anchor="ctr"/>
                </a:tc>
                <a:extLst>
                  <a:ext uri="{0D108BD9-81ED-4DB2-BD59-A6C34878D82A}">
                    <a16:rowId xmlns:a16="http://schemas.microsoft.com/office/drawing/2014/main" val="3058579748"/>
                  </a:ext>
                </a:extLst>
              </a:tr>
              <a:tr h="370840">
                <a:tc>
                  <a:txBody>
                    <a:bodyPr/>
                    <a:lstStyle/>
                    <a:p>
                      <a:r>
                        <a:rPr lang="en-US" b="1" dirty="0">
                          <a:solidFill>
                            <a:schemeClr val="bg1"/>
                          </a:solidFill>
                        </a:rPr>
                        <a:t>BEND Doctrine</a:t>
                      </a:r>
                    </a:p>
                  </a:txBody>
                  <a:tcPr anchor="ctr">
                    <a:solidFill>
                      <a:schemeClr val="tx1"/>
                    </a:solidFill>
                  </a:tcPr>
                </a:tc>
                <a:tc>
                  <a:txBody>
                    <a:bodyPr/>
                    <a:lstStyle/>
                    <a:p>
                      <a:endParaRPr lang="en-US" b="1" dirty="0">
                        <a:solidFill>
                          <a:schemeClr val="bg1"/>
                        </a:solidFill>
                      </a:endParaRPr>
                    </a:p>
                  </a:txBody>
                  <a:tcPr anchor="ctr">
                    <a:solidFill>
                      <a:schemeClr val="tx1"/>
                    </a:solidFill>
                  </a:tcPr>
                </a:tc>
                <a:extLst>
                  <a:ext uri="{0D108BD9-81ED-4DB2-BD59-A6C34878D82A}">
                    <a16:rowId xmlns:a16="http://schemas.microsoft.com/office/drawing/2014/main" val="3180252929"/>
                  </a:ext>
                </a:extLst>
              </a:tr>
              <a:tr h="370840">
                <a:tc>
                  <a:txBody>
                    <a:bodyPr/>
                    <a:lstStyle/>
                    <a:p>
                      <a:r>
                        <a:rPr lang="en-US" dirty="0"/>
                        <a:t>US DoD Doctrine-BEND Synthesis</a:t>
                      </a:r>
                    </a:p>
                  </a:txBody>
                  <a:tcPr anchor="ctr"/>
                </a:tc>
                <a:tc>
                  <a:txBody>
                    <a:bodyPr/>
                    <a:lstStyle/>
                    <a:p>
                      <a:r>
                        <a:rPr lang="en-US" dirty="0"/>
                        <a:t>Doctrine, network analysis, network visualization</a:t>
                      </a:r>
                    </a:p>
                  </a:txBody>
                  <a:tcPr anchor="ctr"/>
                </a:tc>
                <a:extLst>
                  <a:ext uri="{0D108BD9-81ED-4DB2-BD59-A6C34878D82A}">
                    <a16:rowId xmlns:a16="http://schemas.microsoft.com/office/drawing/2014/main" val="2071659362"/>
                  </a:ext>
                </a:extLst>
              </a:tr>
            </a:tbl>
          </a:graphicData>
        </a:graphic>
      </p:graphicFrame>
    </p:spTree>
    <p:extLst>
      <p:ext uri="{BB962C8B-B14F-4D97-AF65-F5344CB8AC3E}">
        <p14:creationId xmlns:p14="http://schemas.microsoft.com/office/powerpoint/2010/main" val="1106623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227a5b56a84_0_7"/>
          <p:cNvSpPr txBox="1">
            <a:spLocks noGrp="1"/>
          </p:cNvSpPr>
          <p:nvPr>
            <p:ph type="title"/>
          </p:nvPr>
        </p:nvSpPr>
        <p:spPr>
          <a:xfrm>
            <a:off x="838200" y="148820"/>
            <a:ext cx="10515600" cy="122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900" dirty="0"/>
              <a:t>Major questions and motivation</a:t>
            </a:r>
            <a:endParaRPr sz="3900" dirty="0"/>
          </a:p>
        </p:txBody>
      </p:sp>
      <p:sp>
        <p:nvSpPr>
          <p:cNvPr id="126" name="Google Shape;126;g227a5b56a84_0_7"/>
          <p:cNvSpPr txBox="1">
            <a:spLocks noGrp="1"/>
          </p:cNvSpPr>
          <p:nvPr>
            <p:ph type="body" idx="1"/>
          </p:nvPr>
        </p:nvSpPr>
        <p:spPr>
          <a:xfrm>
            <a:off x="723900" y="1825625"/>
            <a:ext cx="10896600" cy="4530725"/>
          </a:xfrm>
          <a:prstGeom prst="rect">
            <a:avLst/>
          </a:prstGeom>
          <a:noFill/>
          <a:ln>
            <a:noFill/>
          </a:ln>
        </p:spPr>
        <p:txBody>
          <a:bodyPr spcFirstLastPara="1" wrap="square" lIns="91425" tIns="45700" rIns="91425" bIns="45700" anchor="t" anchorCtr="0">
            <a:normAutofit fontScale="92500"/>
          </a:bodyPr>
          <a:lstStyle/>
          <a:p>
            <a:pPr marL="457200" lvl="0" indent="-361950" algn="l" rtl="0">
              <a:lnSpc>
                <a:spcPct val="150000"/>
              </a:lnSpc>
              <a:spcBef>
                <a:spcPts val="0"/>
              </a:spcBef>
              <a:spcAft>
                <a:spcPts val="0"/>
              </a:spcAft>
              <a:buSzPts val="2100"/>
              <a:buChar char="●"/>
            </a:pPr>
            <a:r>
              <a:rPr lang="en-US" b="1" dirty="0"/>
              <a:t>Q1: How can we detect the presence of BEND maneuvers through their effects? Can we match these maneuvers to narrative campaigns? </a:t>
            </a:r>
          </a:p>
          <a:p>
            <a:pPr indent="-361950">
              <a:lnSpc>
                <a:spcPct val="150000"/>
              </a:lnSpc>
              <a:spcBef>
                <a:spcPts val="0"/>
              </a:spcBef>
              <a:buSzPts val="2100"/>
              <a:buFont typeface="Noto Sans Symbols"/>
              <a:buChar char="●"/>
            </a:pPr>
            <a:r>
              <a:rPr lang="en-US" b="1" dirty="0"/>
              <a:t>Q2: How can we develop exercise training scenarios for the BEND framework?</a:t>
            </a:r>
          </a:p>
          <a:p>
            <a:pPr lvl="1" indent="-361950">
              <a:lnSpc>
                <a:spcPct val="150000"/>
              </a:lnSpc>
              <a:spcBef>
                <a:spcPts val="0"/>
              </a:spcBef>
              <a:buSzPts val="2100"/>
              <a:buFont typeface="Noto Sans Symbols"/>
              <a:buChar char="●"/>
            </a:pPr>
            <a:r>
              <a:rPr lang="en-US" b="1" dirty="0"/>
              <a:t>Can we extract a training scenario from real data without resorting to hand-crafting messages?</a:t>
            </a:r>
          </a:p>
          <a:p>
            <a:pPr lvl="1" indent="-361950">
              <a:lnSpc>
                <a:spcPct val="150000"/>
              </a:lnSpc>
              <a:spcBef>
                <a:spcPts val="0"/>
              </a:spcBef>
              <a:buSzPts val="2100"/>
              <a:buFont typeface="Noto Sans Symbols"/>
              <a:buChar char="●"/>
            </a:pPr>
            <a:r>
              <a:rPr lang="en-US" b="1" dirty="0"/>
              <a:t>How can we leverage AI/LLMs to enhance training scenarios and generate multi-modal BEND?</a:t>
            </a:r>
          </a:p>
          <a:p>
            <a:pPr indent="-361950">
              <a:lnSpc>
                <a:spcPct val="150000"/>
              </a:lnSpc>
              <a:spcBef>
                <a:spcPts val="0"/>
              </a:spcBef>
              <a:buSzPts val="2100"/>
              <a:buFont typeface="Noto Sans Symbols"/>
              <a:buChar char="●"/>
            </a:pPr>
            <a:r>
              <a:rPr lang="en-US" b="1" dirty="0"/>
              <a:t>Q3: How does the BEND framework fit into current military doctrine and how can it enhance current information environment analysis?</a:t>
            </a:r>
          </a:p>
          <a:p>
            <a:pPr lvl="1" indent="-361950">
              <a:lnSpc>
                <a:spcPct val="150000"/>
              </a:lnSpc>
              <a:spcBef>
                <a:spcPts val="0"/>
              </a:spcBef>
              <a:buSzPts val="2100"/>
              <a:buFont typeface="Noto Sans Symbols"/>
              <a:buChar char="●"/>
            </a:pPr>
            <a:endParaRPr lang="en-US" b="1" dirty="0"/>
          </a:p>
        </p:txBody>
      </p:sp>
      <p:sp>
        <p:nvSpPr>
          <p:cNvPr id="127" name="Google Shape;127;g227a5b56a84_0_7"/>
          <p:cNvSpPr txBox="1">
            <a:spLocks noGrp="1"/>
          </p:cNvSpPr>
          <p:nvPr>
            <p:ph type="sldNum" idx="12"/>
          </p:nvPr>
        </p:nvSpPr>
        <p:spPr>
          <a:xfrm>
            <a:off x="8610600" y="6356350"/>
            <a:ext cx="165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2000"/>
              <a:buFont typeface="Arial"/>
              <a:buNone/>
            </a:pPr>
            <a:fld id="{00000000-1234-1234-1234-123412341234}" type="slidenum">
              <a:rPr lang="en-US"/>
              <a:t>6</a:t>
            </a:fld>
            <a:endParaRPr dirty="0"/>
          </a:p>
        </p:txBody>
      </p:sp>
      <p:sp>
        <p:nvSpPr>
          <p:cNvPr id="128" name="Google Shape;128;g227a5b56a84_0_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Hicks, Thesis Proposal</a:t>
            </a:r>
            <a:endParaRPr dirty="0"/>
          </a:p>
        </p:txBody>
      </p:sp>
      <p:sp>
        <p:nvSpPr>
          <p:cNvPr id="2" name="Oval 1">
            <a:extLst>
              <a:ext uri="{FF2B5EF4-FFF2-40B4-BE49-F238E27FC236}">
                <a16:creationId xmlns:a16="http://schemas.microsoft.com/office/drawing/2014/main" id="{D76A8E2A-6BF5-C25B-047D-2FF335151A5E}"/>
              </a:ext>
            </a:extLst>
          </p:cNvPr>
          <p:cNvSpPr/>
          <p:nvPr/>
        </p:nvSpPr>
        <p:spPr>
          <a:xfrm>
            <a:off x="11725102" y="0"/>
            <a:ext cx="466898" cy="466898"/>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16F00-17DE-D167-1299-C07D3CCEE147}"/>
              </a:ext>
            </a:extLst>
          </p:cNvPr>
          <p:cNvSpPr>
            <a:spLocks noGrp="1"/>
          </p:cNvSpPr>
          <p:nvPr>
            <p:ph type="title"/>
          </p:nvPr>
        </p:nvSpPr>
        <p:spPr/>
        <p:txBody>
          <a:bodyPr/>
          <a:lstStyle/>
          <a:p>
            <a:r>
              <a:rPr lang="en-US" dirty="0"/>
              <a:t>Purpose</a:t>
            </a:r>
          </a:p>
        </p:txBody>
      </p:sp>
      <p:sp>
        <p:nvSpPr>
          <p:cNvPr id="3" name="Text Placeholder 2">
            <a:extLst>
              <a:ext uri="{FF2B5EF4-FFF2-40B4-BE49-F238E27FC236}">
                <a16:creationId xmlns:a16="http://schemas.microsoft.com/office/drawing/2014/main" id="{F3833A67-7C0E-35BF-6779-A65C42FD7C21}"/>
              </a:ext>
            </a:extLst>
          </p:cNvPr>
          <p:cNvSpPr>
            <a:spLocks noGrp="1"/>
          </p:cNvSpPr>
          <p:nvPr>
            <p:ph type="body" idx="1"/>
          </p:nvPr>
        </p:nvSpPr>
        <p:spPr/>
        <p:txBody>
          <a:bodyPr>
            <a:normAutofit lnSpcReduction="10000"/>
          </a:bodyPr>
          <a:lstStyle/>
          <a:p>
            <a:pPr marL="114300" indent="0">
              <a:buNone/>
            </a:pPr>
            <a:r>
              <a:rPr lang="en-US" sz="2800" dirty="0"/>
              <a:t>The purpose of this thesis is to:</a:t>
            </a:r>
          </a:p>
          <a:p>
            <a:r>
              <a:rPr lang="en-US" sz="2800" dirty="0"/>
              <a:t>Move BEND beyond a theoretical discussion framework and into an operationally relevant construct for evaluating social-cybersecurity</a:t>
            </a:r>
          </a:p>
          <a:p>
            <a:r>
              <a:rPr lang="en-US" sz="2800" dirty="0"/>
              <a:t>Detect maneuver effects and connect them with broader BEND campaigns</a:t>
            </a:r>
          </a:p>
          <a:p>
            <a:r>
              <a:rPr lang="en-US" sz="2800" dirty="0"/>
              <a:t>Identify BEND maneuver and counter-maneuver</a:t>
            </a:r>
          </a:p>
          <a:p>
            <a:r>
              <a:rPr lang="en-US" sz="2800" dirty="0"/>
              <a:t>Leverage AI to develop synthetic training scenarios that closely mirror real word data with minimal human intervention</a:t>
            </a:r>
          </a:p>
          <a:p>
            <a:r>
              <a:rPr lang="en-US" sz="2800" dirty="0"/>
              <a:t>Nest BEND within current US military doctrine</a:t>
            </a:r>
          </a:p>
          <a:p>
            <a:endParaRPr lang="en-US" sz="2800" dirty="0"/>
          </a:p>
          <a:p>
            <a:endParaRPr lang="en-US" sz="2800" dirty="0"/>
          </a:p>
        </p:txBody>
      </p:sp>
      <p:sp>
        <p:nvSpPr>
          <p:cNvPr id="4" name="Slide Number Placeholder 3">
            <a:extLst>
              <a:ext uri="{FF2B5EF4-FFF2-40B4-BE49-F238E27FC236}">
                <a16:creationId xmlns:a16="http://schemas.microsoft.com/office/drawing/2014/main" id="{143E23E3-DF47-9C61-B78E-C1A5E5668F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sp>
        <p:nvSpPr>
          <p:cNvPr id="5" name="Oval 4">
            <a:extLst>
              <a:ext uri="{FF2B5EF4-FFF2-40B4-BE49-F238E27FC236}">
                <a16:creationId xmlns:a16="http://schemas.microsoft.com/office/drawing/2014/main" id="{5CA0A075-D953-550A-D989-04AF64B5AE1C}"/>
              </a:ext>
            </a:extLst>
          </p:cNvPr>
          <p:cNvSpPr/>
          <p:nvPr/>
        </p:nvSpPr>
        <p:spPr>
          <a:xfrm>
            <a:off x="11725102" y="0"/>
            <a:ext cx="466898" cy="466898"/>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5998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51507-B32F-B427-0033-EAF2B92E1E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4E668-D508-AD8B-B229-EE76C79DA781}"/>
              </a:ext>
            </a:extLst>
          </p:cNvPr>
          <p:cNvSpPr>
            <a:spLocks noGrp="1"/>
          </p:cNvSpPr>
          <p:nvPr>
            <p:ph type="title"/>
          </p:nvPr>
        </p:nvSpPr>
        <p:spPr/>
        <p:txBody>
          <a:bodyPr/>
          <a:lstStyle/>
          <a:p>
            <a:r>
              <a:rPr lang="en-US" dirty="0"/>
              <a:t>BEND Framework Improvements</a:t>
            </a:r>
          </a:p>
        </p:txBody>
      </p:sp>
      <p:sp>
        <p:nvSpPr>
          <p:cNvPr id="4" name="Slide Number Placeholder 3">
            <a:extLst>
              <a:ext uri="{FF2B5EF4-FFF2-40B4-BE49-F238E27FC236}">
                <a16:creationId xmlns:a16="http://schemas.microsoft.com/office/drawing/2014/main" id="{737F4B9C-23A8-A906-A442-4FF441EB40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3" name="Oval 2">
            <a:extLst>
              <a:ext uri="{FF2B5EF4-FFF2-40B4-BE49-F238E27FC236}">
                <a16:creationId xmlns:a16="http://schemas.microsoft.com/office/drawing/2014/main" id="{7AFB5496-C0E0-71D9-4B64-F3C951E70ABE}"/>
              </a:ext>
            </a:extLst>
          </p:cNvPr>
          <p:cNvSpPr/>
          <p:nvPr/>
        </p:nvSpPr>
        <p:spPr>
          <a:xfrm>
            <a:off x="11725102" y="0"/>
            <a:ext cx="466898" cy="46689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196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53B33-42EA-9513-A76A-4FC36D3B54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DA1905-4CA2-F9D9-6589-00595778A0BE}"/>
              </a:ext>
            </a:extLst>
          </p:cNvPr>
          <p:cNvSpPr>
            <a:spLocks noGrp="1"/>
          </p:cNvSpPr>
          <p:nvPr>
            <p:ph type="title"/>
          </p:nvPr>
        </p:nvSpPr>
        <p:spPr/>
        <p:txBody>
          <a:bodyPr/>
          <a:lstStyle/>
          <a:p>
            <a:r>
              <a:rPr lang="en-US" dirty="0"/>
              <a:t>Prior Work</a:t>
            </a:r>
          </a:p>
        </p:txBody>
      </p:sp>
      <p:sp>
        <p:nvSpPr>
          <p:cNvPr id="3" name="Text Placeholder 2">
            <a:extLst>
              <a:ext uri="{FF2B5EF4-FFF2-40B4-BE49-F238E27FC236}">
                <a16:creationId xmlns:a16="http://schemas.microsoft.com/office/drawing/2014/main" id="{A31FDC21-F969-291A-A4B6-707E4EEB90F2}"/>
              </a:ext>
            </a:extLst>
          </p:cNvPr>
          <p:cNvSpPr>
            <a:spLocks noGrp="1"/>
          </p:cNvSpPr>
          <p:nvPr>
            <p:ph type="body" idx="1"/>
          </p:nvPr>
        </p:nvSpPr>
        <p:spPr>
          <a:xfrm>
            <a:off x="838200" y="1825624"/>
            <a:ext cx="4381500" cy="4530725"/>
          </a:xfrm>
        </p:spPr>
        <p:txBody>
          <a:bodyPr>
            <a:normAutofit lnSpcReduction="10000"/>
          </a:bodyPr>
          <a:lstStyle/>
          <a:p>
            <a:r>
              <a:rPr lang="en-US" dirty="0"/>
              <a:t>ORA and </a:t>
            </a:r>
            <a:r>
              <a:rPr lang="en-US" dirty="0" err="1"/>
              <a:t>Netmapper</a:t>
            </a:r>
            <a:r>
              <a:rPr lang="en-US" dirty="0"/>
              <a:t> combine to provide a BEND report that automatically detects BEND maneuvers using CUEs and some network metrics</a:t>
            </a:r>
          </a:p>
          <a:p>
            <a:r>
              <a:rPr lang="en-US" dirty="0"/>
              <a:t>Blane (</a:t>
            </a:r>
            <a:r>
              <a:rPr lang="en-US" dirty="0">
                <a:solidFill>
                  <a:schemeClr val="tx1"/>
                </a:solidFill>
              </a:rPr>
              <a:t>CMU-S3D-23-102</a:t>
            </a:r>
            <a:r>
              <a:rPr lang="en-US" dirty="0"/>
              <a:t>) laid out a more comprehensive framework for analysis and suggested refinements that explored a more complex method for weighting CUEs </a:t>
            </a:r>
          </a:p>
        </p:txBody>
      </p:sp>
      <p:sp>
        <p:nvSpPr>
          <p:cNvPr id="4" name="Slide Number Placeholder 3">
            <a:extLst>
              <a:ext uri="{FF2B5EF4-FFF2-40B4-BE49-F238E27FC236}">
                <a16:creationId xmlns:a16="http://schemas.microsoft.com/office/drawing/2014/main" id="{63BD5D1B-4C38-0598-309B-3CCADC1C8F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6" name="Picture 5">
            <a:extLst>
              <a:ext uri="{FF2B5EF4-FFF2-40B4-BE49-F238E27FC236}">
                <a16:creationId xmlns:a16="http://schemas.microsoft.com/office/drawing/2014/main" id="{863FF825-97D8-ED96-A0AD-E412F39A1DCE}"/>
              </a:ext>
            </a:extLst>
          </p:cNvPr>
          <p:cNvPicPr>
            <a:picLocks noChangeAspect="1"/>
          </p:cNvPicPr>
          <p:nvPr/>
        </p:nvPicPr>
        <p:blipFill>
          <a:blip r:embed="rId2"/>
          <a:stretch>
            <a:fillRect/>
          </a:stretch>
        </p:blipFill>
        <p:spPr>
          <a:xfrm>
            <a:off x="5707591" y="1756583"/>
            <a:ext cx="5806017" cy="2906042"/>
          </a:xfrm>
          <a:prstGeom prst="rect">
            <a:avLst/>
          </a:prstGeom>
        </p:spPr>
      </p:pic>
      <p:pic>
        <p:nvPicPr>
          <p:cNvPr id="8" name="Picture 7">
            <a:extLst>
              <a:ext uri="{FF2B5EF4-FFF2-40B4-BE49-F238E27FC236}">
                <a16:creationId xmlns:a16="http://schemas.microsoft.com/office/drawing/2014/main" id="{CCD5FAB0-38E6-AE6E-A63F-5DBD5006FEE1}"/>
              </a:ext>
            </a:extLst>
          </p:cNvPr>
          <p:cNvPicPr>
            <a:picLocks noChangeAspect="1"/>
          </p:cNvPicPr>
          <p:nvPr/>
        </p:nvPicPr>
        <p:blipFill>
          <a:blip r:embed="rId3"/>
          <a:stretch>
            <a:fillRect/>
          </a:stretch>
        </p:blipFill>
        <p:spPr>
          <a:xfrm>
            <a:off x="5822959" y="4730887"/>
            <a:ext cx="3793481" cy="1876606"/>
          </a:xfrm>
          <a:prstGeom prst="rect">
            <a:avLst/>
          </a:prstGeom>
        </p:spPr>
      </p:pic>
      <p:sp>
        <p:nvSpPr>
          <p:cNvPr id="5" name="Oval 4">
            <a:extLst>
              <a:ext uri="{FF2B5EF4-FFF2-40B4-BE49-F238E27FC236}">
                <a16:creationId xmlns:a16="http://schemas.microsoft.com/office/drawing/2014/main" id="{85DBBBB7-B072-0CA8-161E-EB54976AF3F3}"/>
              </a:ext>
            </a:extLst>
          </p:cNvPr>
          <p:cNvSpPr/>
          <p:nvPr/>
        </p:nvSpPr>
        <p:spPr>
          <a:xfrm>
            <a:off x="11725102" y="0"/>
            <a:ext cx="466898" cy="466898"/>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300408"/>
      </p:ext>
    </p:extLst>
  </p:cSld>
  <p:clrMapOvr>
    <a:masterClrMapping/>
  </p:clrMapOvr>
</p:sld>
</file>

<file path=ppt/theme/theme1.xml><?xml version="1.0" encoding="utf-8"?>
<a:theme xmlns:a="http://schemas.openxmlformats.org/drawingml/2006/main" name="Office Theme">
  <a:themeElements>
    <a:clrScheme name="Custom IDeaS CASOS">
      <a:dk1>
        <a:srgbClr val="000000"/>
      </a:dk1>
      <a:lt1>
        <a:srgbClr val="FFFFFF"/>
      </a:lt1>
      <a:dk2>
        <a:srgbClr val="072B62"/>
      </a:dk2>
      <a:lt2>
        <a:srgbClr val="DDECFF"/>
      </a:lt2>
      <a:accent1>
        <a:srgbClr val="4682B4"/>
      </a:accent1>
      <a:accent2>
        <a:srgbClr val="78B5E6"/>
      </a:accent2>
      <a:accent3>
        <a:srgbClr val="C6DCF8"/>
      </a:accent3>
      <a:accent4>
        <a:srgbClr val="EDF4FB"/>
      </a:accent4>
      <a:accent5>
        <a:srgbClr val="0E57C4"/>
      </a:accent5>
      <a:accent6>
        <a:srgbClr val="84B2F6"/>
      </a:accent6>
      <a:hlink>
        <a:srgbClr val="FF000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204111BAEBA64DB962901F5A14FEEB" ma:contentTypeVersion="5" ma:contentTypeDescription="Create a new document." ma:contentTypeScope="" ma:versionID="be340884678bbb4f390d5a34ca4bf3d6">
  <xsd:schema xmlns:xsd="http://www.w3.org/2001/XMLSchema" xmlns:xs="http://www.w3.org/2001/XMLSchema" xmlns:p="http://schemas.microsoft.com/office/2006/metadata/properties" xmlns:ns3="bb2b1566-931b-4391-8b36-f33e94168ffd" targetNamespace="http://schemas.microsoft.com/office/2006/metadata/properties" ma:root="true" ma:fieldsID="e30ec423bb42962cf90f05aa6b23a59b" ns3:_="">
    <xsd:import namespace="bb2b1566-931b-4391-8b36-f33e94168ffd"/>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2b1566-931b-4391-8b36-f33e94168f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6218C4-3886-45AB-B7A2-C792EAEE3571}">
  <ds:schemaRefs>
    <ds:schemaRef ds:uri="http://schemas.microsoft.com/office/2006/documentManagement/types"/>
    <ds:schemaRef ds:uri="http://purl.org/dc/terms/"/>
    <ds:schemaRef ds:uri="http://www.w3.org/XML/1998/namespace"/>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bb2b1566-931b-4391-8b36-f33e94168ffd"/>
  </ds:schemaRefs>
</ds:datastoreItem>
</file>

<file path=customXml/itemProps2.xml><?xml version="1.0" encoding="utf-8"?>
<ds:datastoreItem xmlns:ds="http://schemas.openxmlformats.org/officeDocument/2006/customXml" ds:itemID="{15C78C8B-7893-4BE6-9539-7ABE8CE16661}">
  <ds:schemaRefs>
    <ds:schemaRef ds:uri="http://schemas.microsoft.com/sharepoint/v3/contenttype/forms"/>
  </ds:schemaRefs>
</ds:datastoreItem>
</file>

<file path=customXml/itemProps3.xml><?xml version="1.0" encoding="utf-8"?>
<ds:datastoreItem xmlns:ds="http://schemas.openxmlformats.org/officeDocument/2006/customXml" ds:itemID="{6B41E0FE-7482-475B-946B-813AB7DF12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2b1566-931b-4391-8b36-f33e94168f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44453</TotalTime>
  <Words>3010</Words>
  <Application>Microsoft Office PowerPoint</Application>
  <PresentationFormat>Widescreen</PresentationFormat>
  <Paragraphs>429</Paragraphs>
  <Slides>40</Slides>
  <Notes>26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47" baseType="lpstr">
      <vt:lpstr>Arial</vt:lpstr>
      <vt:lpstr>Calibri</vt:lpstr>
      <vt:lpstr>Noto Sans Symbols</vt:lpstr>
      <vt:lpstr>Cambria</vt:lpstr>
      <vt:lpstr>Office Theme</vt:lpstr>
      <vt:lpstr>Worksheet</vt:lpstr>
      <vt:lpstr>Microsoft Excel Worksheet</vt:lpstr>
      <vt:lpstr>AI-Enabled Social Cyber Maneuver Detection and Creation</vt:lpstr>
      <vt:lpstr>Thesis Work Completion Key</vt:lpstr>
      <vt:lpstr>Social-Cyber Security</vt:lpstr>
      <vt:lpstr>Social-Cyber Security</vt:lpstr>
      <vt:lpstr>Major questions and motivation</vt:lpstr>
      <vt:lpstr>Major questions and motivation</vt:lpstr>
      <vt:lpstr>Purpose</vt:lpstr>
      <vt:lpstr>BEND Framework Improvements</vt:lpstr>
      <vt:lpstr>Prior Work</vt:lpstr>
      <vt:lpstr>Effects-based Approach</vt:lpstr>
      <vt:lpstr>Effects-based Approach (B)</vt:lpstr>
      <vt:lpstr>Effects-based Approach (E)</vt:lpstr>
      <vt:lpstr>Effects-based Approach (N)</vt:lpstr>
      <vt:lpstr>Effects-based Approach (D)</vt:lpstr>
      <vt:lpstr>Study 1: Real World Effects</vt:lpstr>
      <vt:lpstr>Study 1: Real World Effects</vt:lpstr>
      <vt:lpstr>Study 2: Simulations Based on Determined Effects</vt:lpstr>
      <vt:lpstr>BEND Battle Simulation</vt:lpstr>
      <vt:lpstr>Initial Results</vt:lpstr>
      <vt:lpstr>AI-Enabled BEND Scenario Development</vt:lpstr>
      <vt:lpstr>Scenario Training</vt:lpstr>
      <vt:lpstr>Realistic Training</vt:lpstr>
      <vt:lpstr>AI-Enabled Scenario Orchestration and Planning (AESOP)</vt:lpstr>
      <vt:lpstr>AI-Enabled Scenario Orchestration and Planning (AESOP)</vt:lpstr>
      <vt:lpstr>AI-Enabled Scenario Orchestration and Planning (AESOP)</vt:lpstr>
      <vt:lpstr>AESOP Outputs</vt:lpstr>
      <vt:lpstr>AESOP Outputs</vt:lpstr>
      <vt:lpstr>Telegram Generation</vt:lpstr>
      <vt:lpstr>Telegram Generation</vt:lpstr>
      <vt:lpstr>Doctrinal BEND</vt:lpstr>
      <vt:lpstr>Prior Work</vt:lpstr>
      <vt:lpstr>How does the BEND framework fit into current military doctrine?</vt:lpstr>
      <vt:lpstr>How do we use BEND with current doctrine?</vt:lpstr>
      <vt:lpstr>Doctrinal BEND Changes to be made</vt:lpstr>
      <vt:lpstr>Way Forward</vt:lpstr>
      <vt:lpstr>Research Roadmap Timeline</vt:lpstr>
      <vt:lpstr>Limitations and Justifications</vt:lpstr>
      <vt:lpstr>Conclusion</vt:lpstr>
      <vt:lpstr>Questions</vt:lpstr>
      <vt:lpstr>Funding and 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Enabled BEND</dc:title>
  <dc:creator>Joshua Uyheng</dc:creator>
  <cp:lastModifiedBy>Matthew Hicks</cp:lastModifiedBy>
  <cp:revision>40</cp:revision>
  <cp:lastPrinted>2024-04-22T21:50:56Z</cp:lastPrinted>
  <dcterms:created xsi:type="dcterms:W3CDTF">2019-03-21T17:10:32Z</dcterms:created>
  <dcterms:modified xsi:type="dcterms:W3CDTF">2024-04-22T21:58:32Z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0x010100EE204111BAEBA64DB962901F5A14FEEB</vt:lpwstr>
  </property>
</Properties>
</file>